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4"/>
  </p:notesMasterIdLst>
  <p:sldIdLst>
    <p:sldId id="256" r:id="rId2"/>
    <p:sldId id="257" r:id="rId3"/>
    <p:sldId id="259" r:id="rId4"/>
    <p:sldId id="262" r:id="rId5"/>
    <p:sldId id="268" r:id="rId6"/>
    <p:sldId id="261" r:id="rId7"/>
    <p:sldId id="269" r:id="rId8"/>
    <p:sldId id="267" r:id="rId9"/>
    <p:sldId id="264" r:id="rId10"/>
    <p:sldId id="271" r:id="rId11"/>
    <p:sldId id="270"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9" r:id="rId74"/>
    <p:sldId id="333" r:id="rId75"/>
    <p:sldId id="336" r:id="rId76"/>
    <p:sldId id="334" r:id="rId77"/>
    <p:sldId id="340" r:id="rId78"/>
    <p:sldId id="341" r:id="rId79"/>
    <p:sldId id="338"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78" r:id="rId117"/>
    <p:sldId id="379" r:id="rId118"/>
    <p:sldId id="380" r:id="rId119"/>
    <p:sldId id="381" r:id="rId120"/>
    <p:sldId id="389" r:id="rId121"/>
    <p:sldId id="390" r:id="rId122"/>
    <p:sldId id="391" r:id="rId123"/>
    <p:sldId id="392" r:id="rId124"/>
    <p:sldId id="393" r:id="rId125"/>
    <p:sldId id="394" r:id="rId126"/>
    <p:sldId id="395" r:id="rId127"/>
    <p:sldId id="408" r:id="rId128"/>
    <p:sldId id="409" r:id="rId129"/>
    <p:sldId id="410" r:id="rId130"/>
    <p:sldId id="411" r:id="rId131"/>
    <p:sldId id="412" r:id="rId132"/>
    <p:sldId id="413" r:id="rId133"/>
    <p:sldId id="396" r:id="rId134"/>
    <p:sldId id="397" r:id="rId135"/>
    <p:sldId id="398" r:id="rId136"/>
    <p:sldId id="382" r:id="rId137"/>
    <p:sldId id="383" r:id="rId138"/>
    <p:sldId id="384" r:id="rId139"/>
    <p:sldId id="385" r:id="rId140"/>
    <p:sldId id="386" r:id="rId141"/>
    <p:sldId id="387" r:id="rId142"/>
    <p:sldId id="388" r:id="rId143"/>
    <p:sldId id="399" r:id="rId144"/>
    <p:sldId id="400" r:id="rId145"/>
    <p:sldId id="401" r:id="rId146"/>
    <p:sldId id="402" r:id="rId147"/>
    <p:sldId id="403" r:id="rId148"/>
    <p:sldId id="404" r:id="rId149"/>
    <p:sldId id="405" r:id="rId150"/>
    <p:sldId id="406" r:id="rId151"/>
    <p:sldId id="414" r:id="rId152"/>
    <p:sldId id="407" r:id="rId1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53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C2C65E-8848-4080-86BC-95CE88B8C304}" type="datetimeFigureOut">
              <a:rPr lang="en-US" smtClean="0"/>
              <a:t>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F8891E-C7A8-43CB-A027-78FF75418EA6}" type="slidenum">
              <a:rPr lang="en-US" smtClean="0"/>
              <a:t>‹#›</a:t>
            </a:fld>
            <a:endParaRPr lang="en-US"/>
          </a:p>
        </p:txBody>
      </p:sp>
    </p:spTree>
    <p:extLst>
      <p:ext uri="{BB962C8B-B14F-4D97-AF65-F5344CB8AC3E}">
        <p14:creationId xmlns:p14="http://schemas.microsoft.com/office/powerpoint/2010/main" val="1143547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8"/>
          <p:cNvSpPr txBox="1">
            <a:spLocks noGrp="1"/>
          </p:cNvSpPr>
          <p:nvPr>
            <p:ph type="sldNum" sz="quarter" idx="5"/>
          </p:nvPr>
        </p:nvSpPr>
        <p:spPr>
          <a:ln/>
        </p:spPr>
        <p:txBody>
          <a:bodyPr vert="horz" wrap="square" lIns="0" tIns="0" rIns="0" bIns="0" anchor="b" anchorCtr="0" compatLnSpc="1">
            <a:noAutofit/>
          </a:bodyPr>
          <a:lstStyle/>
          <a:p>
            <a:pPr lvl="0"/>
            <a:fld id="{CEBA3B32-C74B-46DA-AA9B-735718747EC3}" type="slidenum">
              <a:t>129</a:t>
            </a:fld>
            <a:endParaRPr lang="en-IN"/>
          </a:p>
        </p:txBody>
      </p:sp>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3277080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8"/>
          <p:cNvSpPr txBox="1">
            <a:spLocks noGrp="1"/>
          </p:cNvSpPr>
          <p:nvPr>
            <p:ph type="sldNum" sz="quarter" idx="5"/>
          </p:nvPr>
        </p:nvSpPr>
        <p:spPr>
          <a:ln/>
        </p:spPr>
        <p:txBody>
          <a:bodyPr vert="horz" wrap="square" lIns="0" tIns="0" rIns="0" bIns="0" anchor="b" anchorCtr="0" compatLnSpc="1">
            <a:noAutofit/>
          </a:bodyPr>
          <a:lstStyle/>
          <a:p>
            <a:pPr lvl="0"/>
            <a:fld id="{CA0E1923-B509-4C88-BE7F-8CCD0A033C05}" type="slidenum">
              <a:t>130</a:t>
            </a:fld>
            <a:endParaRPr lang="en-IN"/>
          </a:p>
        </p:txBody>
      </p:sp>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3620672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8"/>
          <p:cNvSpPr txBox="1">
            <a:spLocks noGrp="1"/>
          </p:cNvSpPr>
          <p:nvPr>
            <p:ph type="sldNum" sz="quarter" idx="5"/>
          </p:nvPr>
        </p:nvSpPr>
        <p:spPr>
          <a:ln/>
        </p:spPr>
        <p:txBody>
          <a:bodyPr vert="horz" wrap="square" lIns="0" tIns="0" rIns="0" bIns="0" anchor="b" anchorCtr="0" compatLnSpc="1">
            <a:noAutofit/>
          </a:bodyPr>
          <a:lstStyle/>
          <a:p>
            <a:pPr lvl="0"/>
            <a:fld id="{A18CA790-8CDE-4E3F-B9BB-DBFF575EEB48}" type="slidenum">
              <a:t>131</a:t>
            </a:fld>
            <a:endParaRPr lang="en-IN"/>
          </a:p>
        </p:txBody>
      </p:sp>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2408820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8"/>
          <p:cNvSpPr txBox="1">
            <a:spLocks noGrp="1"/>
          </p:cNvSpPr>
          <p:nvPr>
            <p:ph type="sldNum" sz="quarter" idx="5"/>
          </p:nvPr>
        </p:nvSpPr>
        <p:spPr>
          <a:ln/>
        </p:spPr>
        <p:txBody>
          <a:bodyPr vert="horz" wrap="square" lIns="0" tIns="0" rIns="0" bIns="0" anchor="b" anchorCtr="0" compatLnSpc="1">
            <a:noAutofit/>
          </a:bodyPr>
          <a:lstStyle/>
          <a:p>
            <a:pPr lvl="0"/>
            <a:fld id="{BD7DCD52-F2C7-44EB-BC5A-071114AF1699}" type="slidenum">
              <a:t>132</a:t>
            </a:fld>
            <a:endParaRPr lang="en-IN"/>
          </a:p>
        </p:txBody>
      </p:sp>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18436710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1/6/2023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1/6/2023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1/6/2023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linkedin.com/in/sameersmahaja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https://www.youtube.com/watch?v=4VJvjnkDDfs"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https://www.linkedin.com/in/sameersmahajan/" TargetMode="Externa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youtu.be/RLeQ9lNROr0"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linkedin.com/in/sameersmahajan/" TargetMode="Externa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hyperlink" Target="https://www.linkedin.com/in/sameersmahajan/" TargetMode="Externa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hyperlink" Target="https://www.linkedin.com/in/sameersmahajan/" TargetMode="Externa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hyperlink" Target="https://www.linkedin.com/in/sameersmahajan/" TargetMode="Externa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hyperlink" Target="http://localhost/demo/webfeed.php?q=Google" TargetMode="External"/><Relationship Id="rId2" Type="http://schemas.openxmlformats.org/officeDocument/2006/relationships/hyperlink" Target="https://www.apachefriends.org/" TargetMode="External"/><Relationship Id="rId1" Type="http://schemas.openxmlformats.org/officeDocument/2006/relationships/slideLayout" Target="../slideLayouts/slideLayout2.xml"/><Relationship Id="rId5" Type="http://schemas.openxmlformats.org/officeDocument/2006/relationships/hyperlink" Target="https://youtu.be/0co2rns_9Bs" TargetMode="External"/><Relationship Id="rId4" Type="http://schemas.openxmlformats.org/officeDocument/2006/relationships/hyperlink" Target="https://github.com/sameermahajan/CloudComputing/blob/main/webfeed.php"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linkedin.com/in/sameersmahajan/"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www.linkedin.com/in/sameersmahajan/" TargetMode="Externa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www.linkedin.com/in/sameersmahajan/" TargetMode="Externa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3.amazonaws.com/bukect_name/object_name?acl" TargetMode="External"/><Relationship Id="rId2" Type="http://schemas.openxmlformats.org/officeDocument/2006/relationships/hyperlink" Target="http://bucket-name.com/%5bobject_name" TargetMode="External"/><Relationship Id="rId1" Type="http://schemas.openxmlformats.org/officeDocument/2006/relationships/slideLayout" Target="../slideLayouts/slideLayout2.xml"/><Relationship Id="rId4" Type="http://schemas.openxmlformats.org/officeDocument/2006/relationships/hyperlink" Target="http://s3.amzonaws.com/bucket_name?logging"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Cloud Computing</a:t>
            </a:r>
            <a:endParaRPr lang="en-US" dirty="0"/>
          </a:p>
        </p:txBody>
      </p:sp>
      <p:sp>
        <p:nvSpPr>
          <p:cNvPr id="3" name="Subtitle 2"/>
          <p:cNvSpPr>
            <a:spLocks noGrp="1"/>
          </p:cNvSpPr>
          <p:nvPr>
            <p:ph type="subTitle" idx="1"/>
          </p:nvPr>
        </p:nvSpPr>
        <p:spPr/>
        <p:txBody>
          <a:bodyPr/>
          <a:lstStyle/>
          <a:p>
            <a:r>
              <a:rPr lang="en-US" dirty="0" smtClean="0"/>
              <a:t>Sameer Mahajan</a:t>
            </a:r>
          </a:p>
          <a:p>
            <a:r>
              <a:rPr lang="en-US" dirty="0">
                <a:hlinkClick r:id="rId2"/>
              </a:rPr>
              <a:t>https://www.linkedin.com/in/sameersmahajan</a:t>
            </a:r>
            <a:r>
              <a:rPr lang="en-US" dirty="0" smtClean="0">
                <a:hlinkClick r:id="rId2"/>
              </a:rPr>
              <a:t>/</a:t>
            </a:r>
            <a:r>
              <a:rPr lang="en-US" dirty="0" smtClean="0"/>
              <a:t> </a:t>
            </a:r>
            <a:endParaRPr lang="en-US" dirty="0"/>
          </a:p>
        </p:txBody>
      </p:sp>
    </p:spTree>
    <p:extLst>
      <p:ext uri="{BB962C8B-B14F-4D97-AF65-F5344CB8AC3E}">
        <p14:creationId xmlns:p14="http://schemas.microsoft.com/office/powerpoint/2010/main" val="13175019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Vision</a:t>
            </a:r>
          </a:p>
          <a:p>
            <a:r>
              <a:rPr lang="en-US" dirty="0" smtClean="0"/>
              <a:t>Definition</a:t>
            </a:r>
          </a:p>
          <a:p>
            <a:r>
              <a:rPr lang="en-US" dirty="0" smtClean="0"/>
              <a:t>Benefits</a:t>
            </a:r>
          </a:p>
          <a:p>
            <a:r>
              <a:rPr lang="en-US" dirty="0" smtClean="0"/>
              <a:t>Evolution</a:t>
            </a:r>
          </a:p>
          <a:p>
            <a:r>
              <a:rPr lang="en-US" dirty="0" smtClean="0"/>
              <a:t>Challenges</a:t>
            </a:r>
            <a:endParaRPr lang="en-US" dirty="0"/>
          </a:p>
        </p:txBody>
      </p:sp>
    </p:spTree>
    <p:extLst>
      <p:ext uri="{BB962C8B-B14F-4D97-AF65-F5344CB8AC3E}">
        <p14:creationId xmlns:p14="http://schemas.microsoft.com/office/powerpoint/2010/main" val="405995313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Lifecycle</a:t>
            </a:r>
            <a:endParaRPr lang="en-US" dirty="0"/>
          </a:p>
        </p:txBody>
      </p:sp>
      <p:sp>
        <p:nvSpPr>
          <p:cNvPr id="3" name="Content Placeholder 2"/>
          <p:cNvSpPr>
            <a:spLocks noGrp="1"/>
          </p:cNvSpPr>
          <p:nvPr>
            <p:ph idx="1"/>
          </p:nvPr>
        </p:nvSpPr>
        <p:spPr>
          <a:xfrm>
            <a:off x="1154954" y="2603500"/>
            <a:ext cx="8825659" cy="3879596"/>
          </a:xfrm>
        </p:spPr>
        <p:txBody>
          <a:bodyPr/>
          <a:lstStyle/>
          <a:p>
            <a:r>
              <a:rPr lang="en-US" dirty="0" smtClean="0"/>
              <a:t>Develop on local development environment, simulates </a:t>
            </a:r>
            <a:r>
              <a:rPr lang="en-US" dirty="0" err="1" smtClean="0"/>
              <a:t>AppEngine</a:t>
            </a:r>
            <a:r>
              <a:rPr lang="en-US" dirty="0" smtClean="0"/>
              <a:t> runtime by providing mock implementations of </a:t>
            </a:r>
            <a:r>
              <a:rPr lang="en-US" dirty="0" err="1" smtClean="0"/>
              <a:t>DataStore</a:t>
            </a:r>
            <a:r>
              <a:rPr lang="en-US" dirty="0" smtClean="0"/>
              <a:t>, </a:t>
            </a:r>
            <a:r>
              <a:rPr lang="en-US" dirty="0" err="1" smtClean="0"/>
              <a:t>MemCache</a:t>
            </a:r>
            <a:r>
              <a:rPr lang="en-US" dirty="0" smtClean="0"/>
              <a:t>, services, hosting web applications, monitoring and tuning</a:t>
            </a:r>
          </a:p>
          <a:p>
            <a:r>
              <a:rPr lang="en-US" b="1" dirty="0" smtClean="0"/>
              <a:t>Java SDK</a:t>
            </a:r>
            <a:r>
              <a:rPr lang="en-US" dirty="0" smtClean="0"/>
              <a:t>: Eclipse with google </a:t>
            </a:r>
            <a:r>
              <a:rPr lang="en-US" dirty="0" err="1" smtClean="0"/>
              <a:t>appengine</a:t>
            </a:r>
            <a:r>
              <a:rPr lang="en-US" dirty="0" smtClean="0"/>
              <a:t> plugin, servlet, Eclipse web platform, CLI</a:t>
            </a:r>
          </a:p>
          <a:p>
            <a:r>
              <a:rPr lang="en-US" b="1" dirty="0" smtClean="0"/>
              <a:t>Python SDK</a:t>
            </a:r>
            <a:r>
              <a:rPr lang="en-US" dirty="0" smtClean="0"/>
              <a:t>: standalone </a:t>
            </a:r>
            <a:r>
              <a:rPr lang="en-US" dirty="0" err="1" smtClean="0"/>
              <a:t>GoogleAppEngineLauncher</a:t>
            </a:r>
            <a:r>
              <a:rPr lang="en-US" dirty="0" smtClean="0"/>
              <a:t> tool, integrated </a:t>
            </a:r>
            <a:r>
              <a:rPr lang="en-US" dirty="0" err="1" smtClean="0"/>
              <a:t>webapp</a:t>
            </a:r>
            <a:r>
              <a:rPr lang="en-US" dirty="0" smtClean="0"/>
              <a:t>, </a:t>
            </a:r>
            <a:r>
              <a:rPr lang="en-US" dirty="0" err="1" smtClean="0"/>
              <a:t>Django</a:t>
            </a:r>
            <a:r>
              <a:rPr lang="en-US" dirty="0" smtClean="0"/>
              <a:t>, CLI</a:t>
            </a:r>
          </a:p>
          <a:p>
            <a:r>
              <a:rPr lang="en-US" dirty="0" smtClean="0"/>
              <a:t>Create application identifier (.appspot.com), deploy / upload, manage and monitor by administrative console, versioning, billing</a:t>
            </a:r>
          </a:p>
          <a:p>
            <a:r>
              <a:rPr lang="en-US" dirty="0" smtClean="0"/>
              <a:t>Free service with limited quotas reset every 24 hours</a:t>
            </a:r>
          </a:p>
          <a:p>
            <a:r>
              <a:rPr lang="en-US" dirty="0" smtClean="0"/>
              <a:t>billable, fixed, </a:t>
            </a:r>
            <a:r>
              <a:rPr lang="en-US" dirty="0"/>
              <a:t>and </a:t>
            </a:r>
            <a:r>
              <a:rPr lang="en-US" dirty="0" smtClean="0"/>
              <a:t>per-minute quotas; 403 error once quota reached</a:t>
            </a:r>
            <a:endParaRPr lang="en-US" dirty="0"/>
          </a:p>
        </p:txBody>
      </p:sp>
    </p:spTree>
    <p:extLst>
      <p:ext uri="{BB962C8B-B14F-4D97-AF65-F5344CB8AC3E}">
        <p14:creationId xmlns:p14="http://schemas.microsoft.com/office/powerpoint/2010/main" val="378590159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62000" y="0"/>
            <a:ext cx="10668000" cy="6858000"/>
          </a:xfrm>
          <a:prstGeom prst="rect">
            <a:avLst/>
          </a:prstGeom>
        </p:spPr>
      </p:pic>
    </p:spTree>
    <p:extLst>
      <p:ext uri="{BB962C8B-B14F-4D97-AF65-F5344CB8AC3E}">
        <p14:creationId xmlns:p14="http://schemas.microsoft.com/office/powerpoint/2010/main" val="378425335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 Services</a:t>
            </a:r>
            <a:endParaRPr lang="en-US" dirty="0"/>
          </a:p>
        </p:txBody>
      </p:sp>
      <p:sp>
        <p:nvSpPr>
          <p:cNvPr id="3" name="Content Placeholder 2"/>
          <p:cNvSpPr>
            <a:spLocks noGrp="1"/>
          </p:cNvSpPr>
          <p:nvPr>
            <p:ph idx="1"/>
          </p:nvPr>
        </p:nvSpPr>
        <p:spPr/>
        <p:txBody>
          <a:bodyPr/>
          <a:lstStyle/>
          <a:p>
            <a:r>
              <a:rPr lang="en-US" b="1" dirty="0" smtClean="0"/>
              <a:t>Web role</a:t>
            </a:r>
            <a:r>
              <a:rPr lang="en-US" dirty="0" smtClean="0"/>
              <a:t>: web applications, hosted on IIS, auto scaled, native support since </a:t>
            </a:r>
            <a:r>
              <a:rPr lang="en-US" dirty="0" err="1" smtClean="0"/>
              <a:t>.Net</a:t>
            </a:r>
            <a:r>
              <a:rPr lang="en-US" dirty="0" smtClean="0"/>
              <a:t> 3.5, ASP.NET and WCF applications, PHP runtime via </a:t>
            </a:r>
            <a:r>
              <a:rPr lang="en-US" dirty="0" err="1" smtClean="0"/>
              <a:t>FastCGI</a:t>
            </a:r>
            <a:r>
              <a:rPr lang="en-US" dirty="0" smtClean="0"/>
              <a:t>, non IIS technologies like JSP on Tomcat can also be hosted</a:t>
            </a:r>
          </a:p>
          <a:p>
            <a:r>
              <a:rPr lang="en-US" b="1" dirty="0" smtClean="0"/>
              <a:t>Worker role</a:t>
            </a:r>
            <a:r>
              <a:rPr lang="en-US" dirty="0" smtClean="0"/>
              <a:t>: general compute, do </a:t>
            </a:r>
            <a:r>
              <a:rPr lang="en-US" dirty="0"/>
              <a:t>not communicate with the external world through </a:t>
            </a:r>
            <a:r>
              <a:rPr lang="en-US" dirty="0" smtClean="0"/>
              <a:t>HTTP, background processes, continuously running service, any technology that runs on a Windows Server stack</a:t>
            </a:r>
          </a:p>
          <a:p>
            <a:r>
              <a:rPr lang="en-US" b="1" dirty="0" smtClean="0"/>
              <a:t>Virtual Machine role</a:t>
            </a:r>
            <a:r>
              <a:rPr lang="en-US" dirty="0" smtClean="0"/>
              <a:t>: fully control the computing stack, Hyper-V based, Virtual Hard Disk (VHD) with custom stack</a:t>
            </a:r>
            <a:endParaRPr lang="en-US" dirty="0"/>
          </a:p>
        </p:txBody>
      </p:sp>
    </p:spTree>
    <p:extLst>
      <p:ext uri="{BB962C8B-B14F-4D97-AF65-F5344CB8AC3E}">
        <p14:creationId xmlns:p14="http://schemas.microsoft.com/office/powerpoint/2010/main" val="258088200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Services</a:t>
            </a:r>
            <a:endParaRPr lang="en-US" dirty="0"/>
          </a:p>
        </p:txBody>
      </p:sp>
      <p:sp>
        <p:nvSpPr>
          <p:cNvPr id="3" name="Content Placeholder 2"/>
          <p:cNvSpPr>
            <a:spLocks noGrp="1"/>
          </p:cNvSpPr>
          <p:nvPr>
            <p:ph idx="1"/>
          </p:nvPr>
        </p:nvSpPr>
        <p:spPr>
          <a:xfrm>
            <a:off x="1154954" y="2258568"/>
            <a:ext cx="8825659" cy="4599432"/>
          </a:xfrm>
        </p:spPr>
        <p:txBody>
          <a:bodyPr>
            <a:normAutofit/>
          </a:bodyPr>
          <a:lstStyle/>
          <a:p>
            <a:r>
              <a:rPr lang="en-US" dirty="0" smtClean="0"/>
              <a:t>Durable, not local, </a:t>
            </a:r>
            <a:r>
              <a:rPr lang="en-US" dirty="0"/>
              <a:t>can be accessed by multiple clients at the same time and from </a:t>
            </a:r>
            <a:r>
              <a:rPr lang="en-US" dirty="0" smtClean="0"/>
              <a:t>everywhere</a:t>
            </a:r>
          </a:p>
          <a:p>
            <a:r>
              <a:rPr lang="en-US" b="1" dirty="0" smtClean="0"/>
              <a:t>Blobs</a:t>
            </a:r>
            <a:r>
              <a:rPr lang="en-US" dirty="0" smtClean="0"/>
              <a:t>: binary large objects, metadata, snapshots, CDN</a:t>
            </a:r>
          </a:p>
          <a:p>
            <a:pPr lvl="1"/>
            <a:r>
              <a:rPr lang="en-US" b="1" dirty="0" smtClean="0"/>
              <a:t>Block blobs</a:t>
            </a:r>
            <a:r>
              <a:rPr lang="en-US" dirty="0" smtClean="0"/>
              <a:t>: sequential access, media streaming, 4 MB block, 200 GB blob</a:t>
            </a:r>
          </a:p>
          <a:p>
            <a:pPr lvl="1"/>
            <a:r>
              <a:rPr lang="en-US" b="1" dirty="0" smtClean="0"/>
              <a:t>Page blobs</a:t>
            </a:r>
            <a:r>
              <a:rPr lang="en-US" dirty="0" smtClean="0"/>
              <a:t>: random access, 1 TB</a:t>
            </a:r>
          </a:p>
          <a:p>
            <a:r>
              <a:rPr lang="en-US" b="1" dirty="0" smtClean="0"/>
              <a:t>Azure drive</a:t>
            </a:r>
            <a:r>
              <a:rPr lang="en-US" dirty="0" smtClean="0"/>
              <a:t>: </a:t>
            </a:r>
            <a:r>
              <a:rPr lang="en-US" dirty="0"/>
              <a:t>A page blob mounted as part of an NTFS </a:t>
            </a:r>
            <a:r>
              <a:rPr lang="en-US" dirty="0" smtClean="0"/>
              <a:t>tree</a:t>
            </a:r>
          </a:p>
          <a:p>
            <a:r>
              <a:rPr lang="en-US" b="1" dirty="0" smtClean="0"/>
              <a:t>Tables</a:t>
            </a:r>
            <a:r>
              <a:rPr lang="en-US" dirty="0" smtClean="0"/>
              <a:t>: semi structured storage, entities as rows, properties as columns, key / index, insert, update, delete, select a subset of rows, no schema, partial result sets, partitions for load balancing across servers, 100 TB, 255 properties, 1 MB row, 1 kb keys</a:t>
            </a:r>
          </a:p>
          <a:p>
            <a:r>
              <a:rPr lang="en-US" b="1" dirty="0" smtClean="0"/>
              <a:t>Queues</a:t>
            </a:r>
            <a:r>
              <a:rPr lang="en-US" dirty="0" smtClean="0"/>
              <a:t>: message exchange across applications, FIFO, read message -&gt; invisible, processed message -&gt; deleted, peeking</a:t>
            </a:r>
          </a:p>
          <a:p>
            <a:r>
              <a:rPr lang="en-US" dirty="0" smtClean="0"/>
              <a:t>Triple Replication</a:t>
            </a:r>
            <a:endParaRPr lang="en-US" dirty="0"/>
          </a:p>
        </p:txBody>
      </p:sp>
    </p:spTree>
    <p:extLst>
      <p:ext uri="{BB962C8B-B14F-4D97-AF65-F5344CB8AC3E}">
        <p14:creationId xmlns:p14="http://schemas.microsoft.com/office/powerpoint/2010/main" val="173669124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Infrastructure</a:t>
            </a:r>
            <a:endParaRPr lang="en-US" dirty="0"/>
          </a:p>
        </p:txBody>
      </p:sp>
      <p:sp>
        <p:nvSpPr>
          <p:cNvPr id="3" name="Content Placeholder 2"/>
          <p:cNvSpPr>
            <a:spLocks noGrp="1"/>
          </p:cNvSpPr>
          <p:nvPr>
            <p:ph idx="1"/>
          </p:nvPr>
        </p:nvSpPr>
        <p:spPr/>
        <p:txBody>
          <a:bodyPr/>
          <a:lstStyle/>
          <a:p>
            <a:r>
              <a:rPr lang="en-US" b="1" dirty="0" err="1" smtClean="0"/>
              <a:t>AppFabric</a:t>
            </a:r>
            <a:r>
              <a:rPr lang="en-US" dirty="0" smtClean="0"/>
              <a:t>: middleware </a:t>
            </a:r>
            <a:r>
              <a:rPr lang="en-US" dirty="0"/>
              <a:t>for developing, deploying, and managing </a:t>
            </a:r>
            <a:r>
              <a:rPr lang="en-US" dirty="0" smtClean="0"/>
              <a:t>applications, language agnostic interfaces</a:t>
            </a:r>
          </a:p>
          <a:p>
            <a:r>
              <a:rPr lang="en-US" b="1" dirty="0" smtClean="0"/>
              <a:t>Access Control</a:t>
            </a:r>
            <a:r>
              <a:rPr lang="en-US" dirty="0" smtClean="0"/>
              <a:t>: rules to access resources, integrates with authentication providers like Active Directory (AD), Windows Live, Google, single </a:t>
            </a:r>
            <a:r>
              <a:rPr lang="en-US" dirty="0"/>
              <a:t>coherent identity management </a:t>
            </a:r>
            <a:r>
              <a:rPr lang="en-US" dirty="0" smtClean="0"/>
              <a:t>framework</a:t>
            </a:r>
          </a:p>
          <a:p>
            <a:r>
              <a:rPr lang="en-US" b="1" dirty="0" smtClean="0"/>
              <a:t>Service bus</a:t>
            </a:r>
            <a:r>
              <a:rPr lang="en-US" dirty="0" smtClean="0"/>
              <a:t>: messaging and connectivity infra, services as URLs, pub-sub, full duplex, peer to peer, multicast, </a:t>
            </a:r>
            <a:r>
              <a:rPr lang="en-US" dirty="0" err="1" smtClean="0"/>
              <a:t>async</a:t>
            </a:r>
            <a:r>
              <a:rPr lang="en-US" dirty="0" smtClean="0"/>
              <a:t>, connections per month pricing</a:t>
            </a:r>
          </a:p>
          <a:p>
            <a:r>
              <a:rPr lang="en-US" b="1" dirty="0" smtClean="0"/>
              <a:t>Azure cache</a:t>
            </a:r>
            <a:r>
              <a:rPr lang="en-US" dirty="0" smtClean="0"/>
              <a:t>: elastic distributed in memory cache, </a:t>
            </a:r>
            <a:r>
              <a:rPr lang="en-US" dirty="0" err="1" smtClean="0"/>
              <a:t>.Net</a:t>
            </a:r>
            <a:r>
              <a:rPr lang="en-US" dirty="0" smtClean="0"/>
              <a:t> managed objects, any format, easily integrated with applications, priced by allocated size</a:t>
            </a:r>
            <a:endParaRPr lang="en-US" dirty="0"/>
          </a:p>
        </p:txBody>
      </p:sp>
    </p:spTree>
    <p:extLst>
      <p:ext uri="{BB962C8B-B14F-4D97-AF65-F5344CB8AC3E}">
        <p14:creationId xmlns:p14="http://schemas.microsoft.com/office/powerpoint/2010/main" val="19481066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Services</a:t>
            </a:r>
            <a:endParaRPr lang="en-US" dirty="0"/>
          </a:p>
        </p:txBody>
      </p:sp>
      <p:sp>
        <p:nvSpPr>
          <p:cNvPr id="3" name="Content Placeholder 2"/>
          <p:cNvSpPr>
            <a:spLocks noGrp="1"/>
          </p:cNvSpPr>
          <p:nvPr>
            <p:ph idx="1"/>
          </p:nvPr>
        </p:nvSpPr>
        <p:spPr/>
        <p:txBody>
          <a:bodyPr/>
          <a:lstStyle/>
          <a:p>
            <a:r>
              <a:rPr lang="en-US" b="1" dirty="0" smtClean="0"/>
              <a:t>Virtual Network</a:t>
            </a:r>
            <a:r>
              <a:rPr lang="en-US" dirty="0" smtClean="0"/>
              <a:t>: Connect – IP based, VM roles and Traffic Manager – load balancing</a:t>
            </a:r>
          </a:p>
          <a:p>
            <a:r>
              <a:rPr lang="en-US" b="1" dirty="0" smtClean="0"/>
              <a:t>CDN</a:t>
            </a:r>
            <a:r>
              <a:rPr lang="en-US" dirty="0" smtClean="0"/>
              <a:t>: static or streaming, </a:t>
            </a:r>
            <a:r>
              <a:rPr lang="en-US" dirty="0"/>
              <a:t>24 locations distributed across the </a:t>
            </a:r>
            <a:r>
              <a:rPr lang="en-US" dirty="0" smtClean="0"/>
              <a:t>world</a:t>
            </a:r>
          </a:p>
          <a:p>
            <a:r>
              <a:rPr lang="en-US" b="1" dirty="0" smtClean="0"/>
              <a:t>SQL Azure</a:t>
            </a:r>
            <a:r>
              <a:rPr lang="en-US" dirty="0" smtClean="0"/>
              <a:t>: RDBMS, accessible from cloud or any other location having access to cloud, Tabular Data Stream (TDS) protocol, ODBC or ADO.NET, billed by space and edition, Web edition (1 or 5 GB), Business edition (10-50 GB)</a:t>
            </a:r>
          </a:p>
          <a:p>
            <a:r>
              <a:rPr lang="en-US" b="1" dirty="0" smtClean="0"/>
              <a:t>Windows Azure Platform Appliance</a:t>
            </a:r>
            <a:r>
              <a:rPr lang="en-US" dirty="0" smtClean="0"/>
              <a:t>: windows, SQL, configuration of network, storage, hardware</a:t>
            </a:r>
            <a:endParaRPr lang="en-US" dirty="0"/>
          </a:p>
        </p:txBody>
      </p:sp>
    </p:spTree>
    <p:extLst>
      <p:ext uri="{BB962C8B-B14F-4D97-AF65-F5344CB8AC3E}">
        <p14:creationId xmlns:p14="http://schemas.microsoft.com/office/powerpoint/2010/main" val="40056634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p:txBody>
          <a:bodyPr/>
          <a:lstStyle/>
          <a:p>
            <a:r>
              <a:rPr lang="en-US" dirty="0"/>
              <a:t>Setting up big data fabric </a:t>
            </a:r>
            <a:r>
              <a:rPr lang="en-US" dirty="0" smtClean="0"/>
              <a:t>in AWS </a:t>
            </a:r>
            <a:r>
              <a:rPr lang="en-US" u="sng" dirty="0" smtClean="0">
                <a:hlinkClick r:id="rId2"/>
              </a:rPr>
              <a:t>https</a:t>
            </a:r>
            <a:r>
              <a:rPr lang="en-US" u="sng">
                <a:hlinkClick r:id="rId2"/>
              </a:rPr>
              <a:t>://</a:t>
            </a:r>
            <a:r>
              <a:rPr lang="en-US" u="sng" smtClean="0">
                <a:hlinkClick r:id="rId2"/>
              </a:rPr>
              <a:t>www.youtube.com/watch?v=4VJvjnkDDfs</a:t>
            </a:r>
            <a:endParaRPr lang="en-US" dirty="0"/>
          </a:p>
        </p:txBody>
      </p:sp>
    </p:spTree>
    <p:extLst>
      <p:ext uri="{BB962C8B-B14F-4D97-AF65-F5344CB8AC3E}">
        <p14:creationId xmlns:p14="http://schemas.microsoft.com/office/powerpoint/2010/main" val="11874143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Cloud Applications</a:t>
            </a:r>
            <a:endParaRPr lang="en-US" dirty="0"/>
          </a:p>
        </p:txBody>
      </p:sp>
      <p:sp>
        <p:nvSpPr>
          <p:cNvPr id="3" name="Subtitle 2"/>
          <p:cNvSpPr>
            <a:spLocks noGrp="1"/>
          </p:cNvSpPr>
          <p:nvPr>
            <p:ph type="subTitle" idx="1"/>
          </p:nvPr>
        </p:nvSpPr>
        <p:spPr/>
        <p:txBody>
          <a:bodyPr/>
          <a:lstStyle/>
          <a:p>
            <a:r>
              <a:rPr lang="en-US" dirty="0" smtClean="0"/>
              <a:t>Sameer Mahajan</a:t>
            </a:r>
          </a:p>
          <a:p>
            <a:r>
              <a:rPr lang="en-US" dirty="0">
                <a:hlinkClick r:id="rId2"/>
              </a:rPr>
              <a:t>https://www.linkedin.com/in/sameersmahajan</a:t>
            </a:r>
            <a:r>
              <a:rPr lang="en-US" dirty="0" smtClean="0">
                <a:hlinkClick r:id="rId2"/>
              </a:rPr>
              <a:t>/</a:t>
            </a:r>
            <a:r>
              <a:rPr lang="en-US" dirty="0" smtClean="0"/>
              <a:t> </a:t>
            </a:r>
            <a:endParaRPr lang="en-US" dirty="0"/>
          </a:p>
        </p:txBody>
      </p:sp>
    </p:spTree>
    <p:extLst>
      <p:ext uri="{BB962C8B-B14F-4D97-AF65-F5344CB8AC3E}">
        <p14:creationId xmlns:p14="http://schemas.microsoft.com/office/powerpoint/2010/main" val="383713798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Applications</a:t>
            </a:r>
            <a:endParaRPr lang="en-US" dirty="0"/>
          </a:p>
        </p:txBody>
      </p:sp>
      <p:sp>
        <p:nvSpPr>
          <p:cNvPr id="3" name="Content Placeholder 2"/>
          <p:cNvSpPr>
            <a:spLocks noGrp="1"/>
          </p:cNvSpPr>
          <p:nvPr>
            <p:ph idx="1"/>
          </p:nvPr>
        </p:nvSpPr>
        <p:spPr/>
        <p:txBody>
          <a:bodyPr/>
          <a:lstStyle/>
          <a:p>
            <a:r>
              <a:rPr lang="en-US" dirty="0" smtClean="0"/>
              <a:t>Migrate to the cloud</a:t>
            </a:r>
          </a:p>
          <a:p>
            <a:r>
              <a:rPr lang="en-US" dirty="0"/>
              <a:t>B</a:t>
            </a:r>
            <a:r>
              <a:rPr lang="en-US" dirty="0" smtClean="0"/>
              <a:t>ootstrap </a:t>
            </a:r>
            <a:r>
              <a:rPr lang="en-US" dirty="0"/>
              <a:t>(SDK, APIs, programming environments) </a:t>
            </a:r>
            <a:r>
              <a:rPr lang="en-US" dirty="0" smtClean="0"/>
              <a:t>for the cloud</a:t>
            </a:r>
          </a:p>
          <a:p>
            <a:r>
              <a:rPr lang="en-US" dirty="0" smtClean="0"/>
              <a:t>Develop for the cloud</a:t>
            </a:r>
          </a:p>
          <a:p>
            <a:r>
              <a:rPr lang="en-US" dirty="0" smtClean="0"/>
              <a:t>Cloud first / Cloud born</a:t>
            </a:r>
          </a:p>
          <a:p>
            <a:r>
              <a:rPr lang="en-US" dirty="0"/>
              <a:t>R</a:t>
            </a:r>
            <a:r>
              <a:rPr lang="en-US" dirty="0" smtClean="0"/>
              <a:t>ich </a:t>
            </a:r>
            <a:r>
              <a:rPr lang="en-US" dirty="0"/>
              <a:t>I</a:t>
            </a:r>
            <a:r>
              <a:rPr lang="en-US" dirty="0" smtClean="0"/>
              <a:t>nternet </a:t>
            </a:r>
            <a:r>
              <a:rPr lang="en-US" dirty="0"/>
              <a:t>A</a:t>
            </a:r>
            <a:r>
              <a:rPr lang="en-US" dirty="0" smtClean="0"/>
              <a:t>pplications </a:t>
            </a:r>
            <a:r>
              <a:rPr lang="en-US" dirty="0"/>
              <a:t>(RIA) with and without </a:t>
            </a:r>
            <a:r>
              <a:rPr lang="en-US" dirty="0" smtClean="0"/>
              <a:t>browser</a:t>
            </a:r>
          </a:p>
          <a:p>
            <a:r>
              <a:rPr lang="en-US" dirty="0" smtClean="0"/>
              <a:t>Abstraction based at programming language, environment (e.g. browser) level</a:t>
            </a:r>
            <a:endParaRPr lang="en-US" dirty="0"/>
          </a:p>
        </p:txBody>
      </p:sp>
    </p:spTree>
    <p:extLst>
      <p:ext uri="{BB962C8B-B14F-4D97-AF65-F5344CB8AC3E}">
        <p14:creationId xmlns:p14="http://schemas.microsoft.com/office/powerpoint/2010/main" val="39970689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of Abstraction</a:t>
            </a:r>
            <a:endParaRPr lang="en-US" dirty="0"/>
          </a:p>
        </p:txBody>
      </p:sp>
      <p:sp>
        <p:nvSpPr>
          <p:cNvPr id="3" name="Content Placeholder 2"/>
          <p:cNvSpPr>
            <a:spLocks noGrp="1"/>
          </p:cNvSpPr>
          <p:nvPr>
            <p:ph idx="1"/>
          </p:nvPr>
        </p:nvSpPr>
        <p:spPr>
          <a:xfrm>
            <a:off x="1154954" y="2603500"/>
            <a:ext cx="8825659" cy="3824732"/>
          </a:xfrm>
        </p:spPr>
        <p:txBody>
          <a:bodyPr>
            <a:normAutofit/>
          </a:bodyPr>
          <a:lstStyle/>
          <a:p>
            <a:r>
              <a:rPr lang="en-US" dirty="0" smtClean="0"/>
              <a:t>Programming Language: </a:t>
            </a:r>
            <a:r>
              <a:rPr lang="en-US" dirty="0"/>
              <a:t>assembly -&gt; macro assembler -&gt; </a:t>
            </a:r>
            <a:r>
              <a:rPr lang="en-US" dirty="0" err="1"/>
              <a:t>cobol</a:t>
            </a:r>
            <a:r>
              <a:rPr lang="en-US" dirty="0"/>
              <a:t> -&gt; </a:t>
            </a:r>
            <a:r>
              <a:rPr lang="en-US" dirty="0" err="1"/>
              <a:t>fortran</a:t>
            </a:r>
            <a:r>
              <a:rPr lang="en-US" dirty="0"/>
              <a:t> -&gt; C -&gt; Java -&gt; python, Go -&gt; </a:t>
            </a:r>
            <a:r>
              <a:rPr lang="en-US" dirty="0" smtClean="0"/>
              <a:t>Stats / no </a:t>
            </a:r>
            <a:r>
              <a:rPr lang="en-US" dirty="0"/>
              <a:t>code </a:t>
            </a:r>
            <a:r>
              <a:rPr lang="en-US" dirty="0" smtClean="0"/>
              <a:t>ML / </a:t>
            </a:r>
            <a:r>
              <a:rPr lang="en-US" dirty="0" err="1" smtClean="0"/>
              <a:t>AutoML</a:t>
            </a:r>
            <a:endParaRPr lang="en-US" dirty="0"/>
          </a:p>
          <a:p>
            <a:r>
              <a:rPr lang="en-US" dirty="0" smtClean="0"/>
              <a:t>Browser </a:t>
            </a:r>
            <a:r>
              <a:rPr lang="en-US" dirty="0"/>
              <a:t>tightly integrated with OS and hardware, browser plugins instead of applications, simple installation, small </a:t>
            </a:r>
            <a:r>
              <a:rPr lang="en-US" dirty="0" smtClean="0"/>
              <a:t>footprints</a:t>
            </a:r>
          </a:p>
          <a:p>
            <a:r>
              <a:rPr lang="en-US" dirty="0" smtClean="0"/>
              <a:t>Adobe Integrated Runtime (AIR) : Java, Flash, Windows, Linux; Microsoft Silverlight</a:t>
            </a:r>
          </a:p>
          <a:p>
            <a:r>
              <a:rPr lang="en-US" dirty="0" smtClean="0"/>
              <a:t>Advantages: </a:t>
            </a:r>
            <a:r>
              <a:rPr lang="en-US" dirty="0"/>
              <a:t>ease of development and maintainability</a:t>
            </a:r>
          </a:p>
          <a:p>
            <a:r>
              <a:rPr lang="en-US" dirty="0" smtClean="0"/>
              <a:t>Disadvantages</a:t>
            </a:r>
          </a:p>
          <a:p>
            <a:pPr lvl="1"/>
            <a:r>
              <a:rPr lang="en-US" dirty="0" smtClean="0"/>
              <a:t>system </a:t>
            </a:r>
            <a:r>
              <a:rPr lang="en-US" dirty="0"/>
              <a:t>overhead (speed, final machine code), not tight, </a:t>
            </a:r>
            <a:r>
              <a:rPr lang="en-US" dirty="0" smtClean="0"/>
              <a:t>concise</a:t>
            </a:r>
          </a:p>
          <a:p>
            <a:pPr lvl="1"/>
            <a:r>
              <a:rPr lang="en-US" dirty="0" smtClean="0"/>
              <a:t>security</a:t>
            </a:r>
            <a:r>
              <a:rPr lang="en-US" dirty="0"/>
              <a:t>, toolbars have full access to your desktop</a:t>
            </a:r>
          </a:p>
          <a:p>
            <a:endParaRPr lang="en-US" dirty="0"/>
          </a:p>
        </p:txBody>
      </p:sp>
    </p:spTree>
    <p:extLst>
      <p:ext uri="{BB962C8B-B14F-4D97-AF65-F5344CB8AC3E}">
        <p14:creationId xmlns:p14="http://schemas.microsoft.com/office/powerpoint/2010/main" val="2301505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a:xfrm>
            <a:off x="1154954" y="2603500"/>
            <a:ext cx="8825659" cy="3715004"/>
          </a:xfrm>
        </p:spPr>
        <p:txBody>
          <a:bodyPr>
            <a:normAutofit fontScale="92500" lnSpcReduction="10000"/>
          </a:bodyPr>
          <a:lstStyle/>
          <a:p>
            <a:r>
              <a:rPr lang="en-US" dirty="0" smtClean="0"/>
              <a:t>Signup for AWS</a:t>
            </a:r>
          </a:p>
          <a:p>
            <a:r>
              <a:rPr lang="en-US" dirty="0" smtClean="0"/>
              <a:t>Create Ubuntu VM</a:t>
            </a:r>
          </a:p>
          <a:p>
            <a:r>
              <a:rPr lang="en-US" dirty="0" smtClean="0"/>
              <a:t>Create private – public </a:t>
            </a:r>
            <a:r>
              <a:rPr lang="en-US" dirty="0" err="1" smtClean="0"/>
              <a:t>keypair</a:t>
            </a:r>
            <a:endParaRPr lang="en-US" dirty="0" smtClean="0"/>
          </a:p>
          <a:p>
            <a:r>
              <a:rPr lang="en-US" dirty="0" smtClean="0"/>
              <a:t>Connect to VM using putty and .</a:t>
            </a:r>
            <a:r>
              <a:rPr lang="en-US" dirty="0" err="1" smtClean="0"/>
              <a:t>ppk</a:t>
            </a:r>
            <a:endParaRPr lang="en-US" dirty="0" smtClean="0"/>
          </a:p>
          <a:p>
            <a:r>
              <a:rPr lang="en-US" dirty="0" err="1" smtClean="0"/>
              <a:t>Sudo</a:t>
            </a:r>
            <a:r>
              <a:rPr lang="en-US" dirty="0" smtClean="0"/>
              <a:t> apt install apache2</a:t>
            </a:r>
          </a:p>
          <a:p>
            <a:r>
              <a:rPr lang="en-US" dirty="0" smtClean="0"/>
              <a:t>Edit /</a:t>
            </a:r>
            <a:r>
              <a:rPr lang="en-US" dirty="0" err="1" smtClean="0"/>
              <a:t>var</a:t>
            </a:r>
            <a:r>
              <a:rPr lang="en-US" dirty="0" smtClean="0"/>
              <a:t>/www/html/index</a:t>
            </a:r>
          </a:p>
          <a:p>
            <a:r>
              <a:rPr lang="en-US" dirty="0" smtClean="0"/>
              <a:t>Edit inbound rules to allow port 80</a:t>
            </a:r>
          </a:p>
          <a:p>
            <a:r>
              <a:rPr lang="en-US" dirty="0" smtClean="0"/>
              <a:t>Connect to &lt;your VM’s public address&gt; from browser</a:t>
            </a:r>
          </a:p>
          <a:p>
            <a:pPr marL="0" indent="0">
              <a:buNone/>
            </a:pPr>
            <a:endParaRPr lang="en-US" dirty="0" smtClean="0"/>
          </a:p>
          <a:p>
            <a:pPr marL="0" indent="0">
              <a:buNone/>
            </a:pPr>
            <a:r>
              <a:rPr lang="en-US" dirty="0" smtClean="0"/>
              <a:t>Complete </a:t>
            </a:r>
            <a:r>
              <a:rPr lang="en-US" dirty="0"/>
              <a:t>video: </a:t>
            </a:r>
            <a:r>
              <a:rPr lang="en-US" dirty="0">
                <a:hlinkClick r:id="rId2"/>
              </a:rPr>
              <a:t>https://</a:t>
            </a:r>
            <a:r>
              <a:rPr lang="en-US" dirty="0" smtClean="0">
                <a:hlinkClick r:id="rId2"/>
              </a:rPr>
              <a:t>youtu.be/RLeQ9lNROr0</a:t>
            </a:r>
            <a:r>
              <a:rPr lang="en-US" dirty="0" smtClean="0"/>
              <a:t> </a:t>
            </a:r>
            <a:endParaRPr lang="en-US" dirty="0"/>
          </a:p>
        </p:txBody>
      </p:sp>
    </p:spTree>
    <p:extLst>
      <p:ext uri="{BB962C8B-B14F-4D97-AF65-F5344CB8AC3E}">
        <p14:creationId xmlns:p14="http://schemas.microsoft.com/office/powerpoint/2010/main" val="160907326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Clouds Use Cases</a:t>
            </a:r>
            <a:endParaRPr lang="en-US" dirty="0"/>
          </a:p>
        </p:txBody>
      </p:sp>
      <p:sp>
        <p:nvSpPr>
          <p:cNvPr id="3" name="Content Placeholder 2"/>
          <p:cNvSpPr>
            <a:spLocks noGrp="1"/>
          </p:cNvSpPr>
          <p:nvPr>
            <p:ph idx="1"/>
          </p:nvPr>
        </p:nvSpPr>
        <p:spPr>
          <a:xfrm>
            <a:off x="1154954" y="2267712"/>
            <a:ext cx="8825659" cy="4590288"/>
          </a:xfrm>
        </p:spPr>
        <p:txBody>
          <a:bodyPr>
            <a:normAutofit fontScale="92500" lnSpcReduction="10000"/>
          </a:bodyPr>
          <a:lstStyle/>
          <a:p>
            <a:r>
              <a:rPr lang="en-US" dirty="0" smtClean="0"/>
              <a:t>Times: </a:t>
            </a:r>
            <a:r>
              <a:rPr lang="en-US" dirty="0"/>
              <a:t>converting 11 million articles into .pdf for online archive. Estimated 100 servers with 4 TB storage taking months. AWS 100 EC2, 4 TB s3 in a day with cost of only $</a:t>
            </a:r>
            <a:r>
              <a:rPr lang="en-US" dirty="0" smtClean="0"/>
              <a:t>240</a:t>
            </a:r>
            <a:endParaRPr lang="en-US" dirty="0"/>
          </a:p>
          <a:p>
            <a:r>
              <a:rPr lang="en-US" dirty="0"/>
              <a:t>Washington </a:t>
            </a:r>
            <a:r>
              <a:rPr lang="en-US" dirty="0" smtClean="0"/>
              <a:t>Post:</a:t>
            </a:r>
            <a:r>
              <a:rPr lang="en-US" dirty="0"/>
              <a:t> 200 EC2 server instances to process 17,481 pages of non-searchable PDF images into a searchable online library. 9 hours, a minute per page. $</a:t>
            </a:r>
            <a:r>
              <a:rPr lang="en-US" dirty="0" smtClean="0"/>
              <a:t>144.62</a:t>
            </a:r>
            <a:endParaRPr lang="en-US" dirty="0"/>
          </a:p>
          <a:p>
            <a:r>
              <a:rPr lang="en-US" dirty="0" smtClean="0"/>
              <a:t>Above two </a:t>
            </a:r>
            <a:r>
              <a:rPr lang="en-US" dirty="0"/>
              <a:t>are </a:t>
            </a:r>
            <a:r>
              <a:rPr lang="en-US" dirty="0" smtClean="0"/>
              <a:t>processing and throwaway </a:t>
            </a:r>
            <a:r>
              <a:rPr lang="en-US" dirty="0"/>
              <a:t>clouds, use only </a:t>
            </a:r>
            <a:r>
              <a:rPr lang="en-US" dirty="0" smtClean="0"/>
              <a:t>once</a:t>
            </a:r>
          </a:p>
          <a:p>
            <a:r>
              <a:rPr lang="en-US" dirty="0"/>
              <a:t>Storage </a:t>
            </a:r>
            <a:r>
              <a:rPr lang="en-US" dirty="0" smtClean="0"/>
              <a:t>Clouds: s3</a:t>
            </a:r>
            <a:r>
              <a:rPr lang="en-US" dirty="0"/>
              <a:t>, </a:t>
            </a:r>
            <a:r>
              <a:rPr lang="en-US" dirty="0" err="1"/>
              <a:t>dropbox</a:t>
            </a:r>
            <a:r>
              <a:rPr lang="en-US" dirty="0"/>
              <a:t>, google drive, </a:t>
            </a:r>
            <a:r>
              <a:rPr lang="en-US" dirty="0" smtClean="0"/>
              <a:t>backup, smart switch</a:t>
            </a:r>
          </a:p>
          <a:p>
            <a:r>
              <a:rPr lang="en-US" dirty="0" smtClean="0"/>
              <a:t>Traveling </a:t>
            </a:r>
            <a:r>
              <a:rPr lang="en-US" dirty="0"/>
              <a:t>clouds: USB drive with 5 preinstalled windows servers, mounted locally in AWS for a conference </a:t>
            </a:r>
            <a:r>
              <a:rPr lang="en-US" dirty="0" smtClean="0"/>
              <a:t>demo</a:t>
            </a:r>
            <a:endParaRPr lang="en-US" dirty="0"/>
          </a:p>
          <a:p>
            <a:r>
              <a:rPr lang="en-US" dirty="0" smtClean="0"/>
              <a:t>Occasional </a:t>
            </a:r>
            <a:r>
              <a:rPr lang="en-US" dirty="0"/>
              <a:t>use clouds: </a:t>
            </a:r>
            <a:r>
              <a:rPr lang="en-US" dirty="0" err="1"/>
              <a:t>interopnet</a:t>
            </a:r>
            <a:r>
              <a:rPr lang="en-US" dirty="0"/>
              <a:t> VM </a:t>
            </a:r>
            <a:r>
              <a:rPr lang="en-US" dirty="0" smtClean="0"/>
              <a:t>images / virtual appliance, </a:t>
            </a:r>
            <a:r>
              <a:rPr lang="en-US" dirty="0"/>
              <a:t>spun up once for Vegas and once for New Y</a:t>
            </a:r>
            <a:r>
              <a:rPr lang="en-US" dirty="0" smtClean="0"/>
              <a:t>ork events every year</a:t>
            </a:r>
          </a:p>
          <a:p>
            <a:r>
              <a:rPr lang="en-US" dirty="0" smtClean="0"/>
              <a:t>DR: </a:t>
            </a:r>
            <a:r>
              <a:rPr lang="en-US" dirty="0"/>
              <a:t>storage side synced up at DR site not incurring compute side cost but still warm to able to be brought up immediately in case of disaster without any </a:t>
            </a:r>
            <a:r>
              <a:rPr lang="en-US" dirty="0" smtClean="0"/>
              <a:t>delay</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964913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Scientific Applications</a:t>
            </a:r>
            <a:endParaRPr lang="en-US" dirty="0"/>
          </a:p>
        </p:txBody>
      </p:sp>
      <p:sp>
        <p:nvSpPr>
          <p:cNvPr id="3" name="Content Placeholder 2"/>
          <p:cNvSpPr>
            <a:spLocks noGrp="1"/>
          </p:cNvSpPr>
          <p:nvPr>
            <p:ph idx="1"/>
          </p:nvPr>
        </p:nvSpPr>
        <p:spPr/>
        <p:txBody>
          <a:bodyPr/>
          <a:lstStyle/>
          <a:p>
            <a:r>
              <a:rPr lang="en-US" dirty="0" smtClean="0"/>
              <a:t>Researchers and academics</a:t>
            </a:r>
          </a:p>
          <a:p>
            <a:r>
              <a:rPr lang="en-US" dirty="0" smtClean="0"/>
              <a:t>Availability of compute and sustainable price of storage compared to complete in-house deployment, minimal changes</a:t>
            </a:r>
          </a:p>
          <a:p>
            <a:r>
              <a:rPr lang="en-US" dirty="0" smtClean="0"/>
              <a:t>High performance (HPC), high throughput (HTC), data intensive</a:t>
            </a:r>
          </a:p>
          <a:p>
            <a:r>
              <a:rPr lang="en-US" dirty="0" err="1" smtClean="0"/>
              <a:t>IaaS</a:t>
            </a:r>
            <a:r>
              <a:rPr lang="en-US" dirty="0" smtClean="0"/>
              <a:t>, </a:t>
            </a:r>
            <a:r>
              <a:rPr lang="en-US" dirty="0" err="1" smtClean="0"/>
              <a:t>PaaS</a:t>
            </a:r>
            <a:r>
              <a:rPr lang="en-US" dirty="0" smtClean="0"/>
              <a:t>, </a:t>
            </a:r>
            <a:r>
              <a:rPr lang="en-US" dirty="0" err="1" smtClean="0"/>
              <a:t>MapReduce</a:t>
            </a:r>
            <a:r>
              <a:rPr lang="en-US" dirty="0" smtClean="0"/>
              <a:t> – data intensive</a:t>
            </a:r>
          </a:p>
          <a:p>
            <a:r>
              <a:rPr lang="en-US" dirty="0" smtClean="0"/>
              <a:t>Healthcare – diagnostics, health monitoring, ECG analysis</a:t>
            </a:r>
            <a:endParaRPr lang="en-US" dirty="0"/>
          </a:p>
        </p:txBody>
      </p:sp>
    </p:spTree>
    <p:extLst>
      <p:ext uri="{BB962C8B-B14F-4D97-AF65-F5344CB8AC3E}">
        <p14:creationId xmlns:p14="http://schemas.microsoft.com/office/powerpoint/2010/main" val="42056617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3297" y="0"/>
            <a:ext cx="9885405" cy="6858000"/>
          </a:xfrm>
          <a:prstGeom prst="rect">
            <a:avLst/>
          </a:prstGeom>
        </p:spPr>
      </p:pic>
    </p:spTree>
    <p:extLst>
      <p:ext uri="{BB962C8B-B14F-4D97-AF65-F5344CB8AC3E}">
        <p14:creationId xmlns:p14="http://schemas.microsoft.com/office/powerpoint/2010/main" val="26231912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stomShape 1">
            <a:extLst>
              <a:ext uri="{FF2B5EF4-FFF2-40B4-BE49-F238E27FC236}">
                <a16:creationId xmlns="" xmlns:a16="http://schemas.microsoft.com/office/drawing/2014/main" id="{5DC8D344-D639-41F2-A2F9-E3EFC90DE670}"/>
              </a:ext>
            </a:extLst>
          </p:cNvPr>
          <p:cNvSpPr/>
          <p:nvPr/>
        </p:nvSpPr>
        <p:spPr>
          <a:xfrm>
            <a:off x="0" y="0"/>
            <a:ext cx="12191400" cy="6858000"/>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p:style>
      </p:sp>
      <p:sp>
        <p:nvSpPr>
          <p:cNvPr id="15" name="CustomShape 2">
            <a:extLst>
              <a:ext uri="{FF2B5EF4-FFF2-40B4-BE49-F238E27FC236}">
                <a16:creationId xmlns="" xmlns:a16="http://schemas.microsoft.com/office/drawing/2014/main" id="{E2BD1161-114B-4054-B26F-3E243935512F}"/>
              </a:ext>
            </a:extLst>
          </p:cNvPr>
          <p:cNvSpPr/>
          <p:nvPr/>
        </p:nvSpPr>
        <p:spPr>
          <a:xfrm>
            <a:off x="6608190" y="1193760"/>
            <a:ext cx="5297864" cy="52541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16" name="CustomShape 2">
            <a:extLst>
              <a:ext uri="{FF2B5EF4-FFF2-40B4-BE49-F238E27FC236}">
                <a16:creationId xmlns="" xmlns:a16="http://schemas.microsoft.com/office/drawing/2014/main" id="{8534B471-2B98-42A5-BE6A-B37D281815FD}"/>
              </a:ext>
            </a:extLst>
          </p:cNvPr>
          <p:cNvSpPr/>
          <p:nvPr/>
        </p:nvSpPr>
        <p:spPr>
          <a:xfrm>
            <a:off x="501480" y="413284"/>
            <a:ext cx="1050444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000" b="1" strike="noStrike" spc="-1" dirty="0">
                <a:solidFill>
                  <a:schemeClr val="bg1"/>
                </a:solidFill>
                <a:uFill>
                  <a:solidFill>
                    <a:srgbClr val="FFFFFF"/>
                  </a:solidFill>
                </a:uFill>
                <a:latin typeface="Open Sans"/>
                <a:ea typeface="Open Sans"/>
              </a:rPr>
              <a:t>Case Study – Data science based technology platform</a:t>
            </a:r>
            <a:endParaRPr lang="en-IN" sz="1800" b="0" strike="noStrike" spc="-1" dirty="0">
              <a:solidFill>
                <a:schemeClr val="bg1"/>
              </a:solidFill>
              <a:uFill>
                <a:solidFill>
                  <a:srgbClr val="FFFFFF"/>
                </a:solidFill>
              </a:uFill>
              <a:latin typeface="Arial"/>
            </a:endParaRPr>
          </a:p>
        </p:txBody>
      </p:sp>
      <p:sp>
        <p:nvSpPr>
          <p:cNvPr id="17" name="CustomShape 3">
            <a:extLst>
              <a:ext uri="{FF2B5EF4-FFF2-40B4-BE49-F238E27FC236}">
                <a16:creationId xmlns="" xmlns:a16="http://schemas.microsoft.com/office/drawing/2014/main" id="{18753778-9A7E-4A3A-A58F-DB704E7BA76D}"/>
              </a:ext>
            </a:extLst>
          </p:cNvPr>
          <p:cNvSpPr/>
          <p:nvPr/>
        </p:nvSpPr>
        <p:spPr>
          <a:xfrm>
            <a:off x="475919" y="1421680"/>
            <a:ext cx="5731049" cy="155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spc="-1" dirty="0">
                <a:solidFill>
                  <a:schemeClr val="bg1"/>
                </a:solidFill>
                <a:uFill>
                  <a:solidFill>
                    <a:srgbClr val="FFFFFF"/>
                  </a:solidFill>
                </a:uFill>
                <a:latin typeface="Calibri Light"/>
              </a:rPr>
              <a:t>Our client is a technology healthcare startup developing a platform to diagnose mental &amp; physical health of patients based on their voice samples. They have partnered with a premier research lab and licensed speech features pertaining to some health conditions such as depression.</a:t>
            </a:r>
          </a:p>
        </p:txBody>
      </p:sp>
      <p:sp>
        <p:nvSpPr>
          <p:cNvPr id="18" name="CustomShape 4">
            <a:extLst>
              <a:ext uri="{FF2B5EF4-FFF2-40B4-BE49-F238E27FC236}">
                <a16:creationId xmlns="" xmlns:a16="http://schemas.microsoft.com/office/drawing/2014/main" id="{FE9B2BF8-DD47-4A64-8F5A-0535C3A6DF21}"/>
              </a:ext>
            </a:extLst>
          </p:cNvPr>
          <p:cNvSpPr/>
          <p:nvPr/>
        </p:nvSpPr>
        <p:spPr>
          <a:xfrm>
            <a:off x="466560" y="1082920"/>
            <a:ext cx="6714720" cy="33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600" b="1" strike="noStrike" spc="-1" dirty="0">
                <a:solidFill>
                  <a:schemeClr val="bg1"/>
                </a:solidFill>
                <a:uFill>
                  <a:solidFill>
                    <a:srgbClr val="FFFFFF"/>
                  </a:solidFill>
                </a:uFill>
                <a:latin typeface="Open Sans"/>
                <a:ea typeface="Open Sans"/>
              </a:rPr>
              <a:t>About the client</a:t>
            </a:r>
            <a:endParaRPr lang="en-IN" sz="1800" b="0" strike="noStrike" spc="-1" dirty="0">
              <a:solidFill>
                <a:schemeClr val="bg1"/>
              </a:solidFill>
              <a:uFill>
                <a:solidFill>
                  <a:srgbClr val="FFFFFF"/>
                </a:solidFill>
              </a:uFill>
              <a:latin typeface="Arial"/>
            </a:endParaRPr>
          </a:p>
        </p:txBody>
      </p:sp>
      <p:sp>
        <p:nvSpPr>
          <p:cNvPr id="19" name="CustomShape 5">
            <a:extLst>
              <a:ext uri="{FF2B5EF4-FFF2-40B4-BE49-F238E27FC236}">
                <a16:creationId xmlns="" xmlns:a16="http://schemas.microsoft.com/office/drawing/2014/main" id="{DE555FC2-3702-4240-8BF5-3379D62BCFD6}"/>
              </a:ext>
            </a:extLst>
          </p:cNvPr>
          <p:cNvSpPr/>
          <p:nvPr/>
        </p:nvSpPr>
        <p:spPr>
          <a:xfrm>
            <a:off x="466560" y="3117273"/>
            <a:ext cx="3084120" cy="33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600" b="1" strike="noStrike" spc="-1" dirty="0">
                <a:solidFill>
                  <a:schemeClr val="bg1"/>
                </a:solidFill>
                <a:uFill>
                  <a:solidFill>
                    <a:srgbClr val="FFFFFF"/>
                  </a:solidFill>
                </a:uFill>
                <a:latin typeface="Open Sans"/>
                <a:ea typeface="Open Sans"/>
              </a:rPr>
              <a:t>Challenges</a:t>
            </a:r>
            <a:endParaRPr lang="en-IN" sz="1800" b="0" strike="noStrike" spc="-1" dirty="0">
              <a:solidFill>
                <a:schemeClr val="bg1"/>
              </a:solidFill>
              <a:uFill>
                <a:solidFill>
                  <a:srgbClr val="FFFFFF"/>
                </a:solidFill>
              </a:uFill>
              <a:latin typeface="Arial"/>
            </a:endParaRPr>
          </a:p>
        </p:txBody>
      </p:sp>
      <p:sp>
        <p:nvSpPr>
          <p:cNvPr id="20" name="CustomShape 6">
            <a:extLst>
              <a:ext uri="{FF2B5EF4-FFF2-40B4-BE49-F238E27FC236}">
                <a16:creationId xmlns="" xmlns:a16="http://schemas.microsoft.com/office/drawing/2014/main" id="{22E1225E-35C7-46C4-8038-5AEC02A0859D}"/>
              </a:ext>
            </a:extLst>
          </p:cNvPr>
          <p:cNvSpPr/>
          <p:nvPr/>
        </p:nvSpPr>
        <p:spPr>
          <a:xfrm>
            <a:off x="6919770" y="1434695"/>
            <a:ext cx="308412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b="1" strike="noStrike" spc="-1" dirty="0">
                <a:solidFill>
                  <a:srgbClr val="595959"/>
                </a:solidFill>
                <a:uFill>
                  <a:solidFill>
                    <a:srgbClr val="FFFFFF"/>
                  </a:solidFill>
                </a:uFill>
                <a:latin typeface="Open Sans"/>
                <a:ea typeface="Open Sans"/>
              </a:rPr>
              <a:t>Solution &amp; outcome</a:t>
            </a:r>
            <a:endParaRPr lang="en-IN" b="0" strike="noStrike" spc="-1" dirty="0">
              <a:solidFill>
                <a:srgbClr val="000000"/>
              </a:solidFill>
              <a:uFill>
                <a:solidFill>
                  <a:srgbClr val="FFFFFF"/>
                </a:solidFill>
              </a:uFill>
              <a:latin typeface="Arial"/>
            </a:endParaRPr>
          </a:p>
        </p:txBody>
      </p:sp>
      <p:sp>
        <p:nvSpPr>
          <p:cNvPr id="21" name="CustomShape 7">
            <a:extLst>
              <a:ext uri="{FF2B5EF4-FFF2-40B4-BE49-F238E27FC236}">
                <a16:creationId xmlns="" xmlns:a16="http://schemas.microsoft.com/office/drawing/2014/main" id="{CF8B6B8F-9C68-49A1-A947-AB46954DAA19}"/>
              </a:ext>
            </a:extLst>
          </p:cNvPr>
          <p:cNvSpPr/>
          <p:nvPr/>
        </p:nvSpPr>
        <p:spPr>
          <a:xfrm>
            <a:off x="8863051" y="2213735"/>
            <a:ext cx="2591638" cy="140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b="0" strike="noStrike" spc="-1" dirty="0">
                <a:solidFill>
                  <a:schemeClr val="tx1">
                    <a:lumMod val="65000"/>
                    <a:lumOff val="35000"/>
                  </a:schemeClr>
                </a:solidFill>
                <a:uFill>
                  <a:solidFill>
                    <a:srgbClr val="FFFFFF"/>
                  </a:solidFill>
                </a:uFill>
                <a:latin typeface="Calibri Light"/>
                <a:ea typeface="DejaVu Sans"/>
              </a:rPr>
              <a:t>Scalable platform to power mobile apps and partner apps adhering to region-specific legal constraints</a:t>
            </a:r>
            <a:endParaRPr lang="en-IN" sz="2000" b="0" strike="noStrike" spc="-1" dirty="0">
              <a:solidFill>
                <a:schemeClr val="tx1">
                  <a:lumMod val="65000"/>
                  <a:lumOff val="35000"/>
                </a:schemeClr>
              </a:solidFill>
              <a:uFill>
                <a:solidFill>
                  <a:srgbClr val="FFFFFF"/>
                </a:solidFill>
              </a:uFill>
              <a:latin typeface="Arial"/>
            </a:endParaRPr>
          </a:p>
        </p:txBody>
      </p:sp>
      <p:sp>
        <p:nvSpPr>
          <p:cNvPr id="22" name="CustomShape 8">
            <a:extLst>
              <a:ext uri="{FF2B5EF4-FFF2-40B4-BE49-F238E27FC236}">
                <a16:creationId xmlns="" xmlns:a16="http://schemas.microsoft.com/office/drawing/2014/main" id="{83A14FE7-955D-443C-A6E9-3216E1D2B538}"/>
              </a:ext>
            </a:extLst>
          </p:cNvPr>
          <p:cNvSpPr/>
          <p:nvPr/>
        </p:nvSpPr>
        <p:spPr>
          <a:xfrm>
            <a:off x="501480" y="3454466"/>
            <a:ext cx="5731049" cy="310430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2900" indent="-342900">
              <a:lnSpc>
                <a:spcPct val="100000"/>
              </a:lnSpc>
              <a:buFont typeface="Arial" panose="020B0604020202020204" pitchFamily="34" charset="0"/>
              <a:buChar char="•"/>
            </a:pPr>
            <a:r>
              <a:rPr lang="en-IN" sz="1600" b="0" strike="noStrike" spc="-1" dirty="0">
                <a:solidFill>
                  <a:schemeClr val="bg1"/>
                </a:solidFill>
                <a:uFill>
                  <a:solidFill>
                    <a:srgbClr val="FFFFFF"/>
                  </a:solidFill>
                </a:uFill>
                <a:latin typeface="Calibri Light"/>
                <a:ea typeface="DejaVu Sans"/>
              </a:rPr>
              <a:t>Create a platform that can score a participant on clinical (depression, Alzheimer’s etc.) or wellness (nasality, stress, sleepiness etc.) based on few seconds of voice. </a:t>
            </a:r>
            <a:endParaRPr lang="en-IN" sz="1800" b="0" strike="noStrike" spc="-1" dirty="0">
              <a:solidFill>
                <a:schemeClr val="bg1"/>
              </a:solidFill>
              <a:uFill>
                <a:solidFill>
                  <a:srgbClr val="FFFFFF"/>
                </a:solidFill>
              </a:uFill>
              <a:latin typeface="Arial"/>
            </a:endParaRPr>
          </a:p>
          <a:p>
            <a:pPr marL="342900" indent="-342900">
              <a:lnSpc>
                <a:spcPct val="100000"/>
              </a:lnSpc>
              <a:buFont typeface="Arial" panose="020B0604020202020204" pitchFamily="34" charset="0"/>
              <a:buChar char="•"/>
            </a:pPr>
            <a:r>
              <a:rPr lang="en-IN" sz="1600" b="0" strike="noStrike" spc="-1" dirty="0">
                <a:solidFill>
                  <a:schemeClr val="bg1"/>
                </a:solidFill>
                <a:uFill>
                  <a:solidFill>
                    <a:srgbClr val="FFFFFF"/>
                  </a:solidFill>
                </a:uFill>
                <a:latin typeface="Calibri Light"/>
                <a:ea typeface="DejaVu Sans"/>
              </a:rPr>
              <a:t>Develop mobile apps for </a:t>
            </a:r>
            <a:endParaRPr lang="en-IN" sz="1800" b="0" strike="noStrike" spc="-1" dirty="0">
              <a:solidFill>
                <a:schemeClr val="bg1"/>
              </a:solidFill>
              <a:uFill>
                <a:solidFill>
                  <a:srgbClr val="FFFFFF"/>
                </a:solidFill>
              </a:uFill>
              <a:latin typeface="Arial"/>
            </a:endParaRPr>
          </a:p>
          <a:p>
            <a:pPr marL="800100" lvl="1" indent="-342900">
              <a:buFont typeface="+mj-lt"/>
              <a:buAutoNum type="arabicPeriod"/>
            </a:pPr>
            <a:r>
              <a:rPr lang="en-IN" sz="1600" b="0" strike="noStrike" spc="-1" dirty="0">
                <a:solidFill>
                  <a:schemeClr val="bg1"/>
                </a:solidFill>
                <a:uFill>
                  <a:solidFill>
                    <a:srgbClr val="FFFFFF"/>
                  </a:solidFill>
                </a:uFill>
                <a:latin typeface="Calibri Light"/>
                <a:ea typeface="DejaVu Sans"/>
              </a:rPr>
              <a:t>Clinical studies with hospitals or pharma partners for discovery of new vocal biomarkers</a:t>
            </a:r>
            <a:endParaRPr lang="en-IN" b="0" strike="noStrike" spc="-1" dirty="0">
              <a:solidFill>
                <a:schemeClr val="bg1"/>
              </a:solidFill>
              <a:uFill>
                <a:solidFill>
                  <a:srgbClr val="FFFFFF"/>
                </a:solidFill>
              </a:uFill>
              <a:latin typeface="Arial"/>
            </a:endParaRPr>
          </a:p>
          <a:p>
            <a:pPr marL="800100" lvl="1" indent="-342900">
              <a:buFont typeface="+mj-lt"/>
              <a:buAutoNum type="arabicPeriod"/>
            </a:pPr>
            <a:r>
              <a:rPr lang="en-IN" sz="1600" b="0" strike="noStrike" spc="-1" dirty="0">
                <a:solidFill>
                  <a:schemeClr val="bg1"/>
                </a:solidFill>
                <a:uFill>
                  <a:solidFill>
                    <a:srgbClr val="FFFFFF"/>
                  </a:solidFill>
                </a:uFill>
                <a:latin typeface="Calibri Light"/>
                <a:ea typeface="DejaVu Sans"/>
              </a:rPr>
              <a:t>Organizations to monitor wellness of their employees or end-customers</a:t>
            </a:r>
            <a:endParaRPr lang="en-IN" sz="1800" b="0" strike="noStrike" spc="-1" dirty="0">
              <a:solidFill>
                <a:schemeClr val="bg1"/>
              </a:solidFill>
              <a:uFill>
                <a:solidFill>
                  <a:srgbClr val="FFFFFF"/>
                </a:solidFill>
              </a:uFill>
              <a:latin typeface="Arial"/>
            </a:endParaRPr>
          </a:p>
          <a:p>
            <a:pPr marL="342900" indent="-342900">
              <a:lnSpc>
                <a:spcPct val="100000"/>
              </a:lnSpc>
              <a:buFont typeface="Arial" panose="020B0604020202020204" pitchFamily="34" charset="0"/>
              <a:buChar char="•"/>
            </a:pPr>
            <a:r>
              <a:rPr lang="en-IN" sz="1600" b="0" strike="noStrike" spc="-1" dirty="0">
                <a:solidFill>
                  <a:schemeClr val="bg1"/>
                </a:solidFill>
                <a:uFill>
                  <a:solidFill>
                    <a:srgbClr val="FFFFFF"/>
                  </a:solidFill>
                </a:uFill>
                <a:latin typeface="Calibri Light"/>
                <a:ea typeface="DejaVu Sans"/>
              </a:rPr>
              <a:t>Power partner apps through APIs and SDKs</a:t>
            </a:r>
            <a:endParaRPr lang="en-IN" sz="1800" b="0" strike="noStrike" spc="-1" dirty="0">
              <a:solidFill>
                <a:schemeClr val="bg1"/>
              </a:solidFill>
              <a:uFill>
                <a:solidFill>
                  <a:srgbClr val="FFFFFF"/>
                </a:solidFill>
              </a:uFill>
              <a:latin typeface="Arial"/>
            </a:endParaRPr>
          </a:p>
          <a:p>
            <a:pPr marL="342900" indent="-342900">
              <a:lnSpc>
                <a:spcPct val="100000"/>
              </a:lnSpc>
              <a:buFont typeface="Arial" panose="020B0604020202020204" pitchFamily="34" charset="0"/>
              <a:buChar char="•"/>
            </a:pPr>
            <a:r>
              <a:rPr lang="en-IN" sz="1600" b="0" strike="noStrike" spc="-1" dirty="0">
                <a:solidFill>
                  <a:schemeClr val="bg1"/>
                </a:solidFill>
                <a:uFill>
                  <a:solidFill>
                    <a:srgbClr val="FFFFFF"/>
                  </a:solidFill>
                </a:uFill>
                <a:latin typeface="Calibri Light"/>
                <a:ea typeface="DejaVu Sans"/>
              </a:rPr>
              <a:t>Accelerate discovery of models for new conditions with help of internal tools</a:t>
            </a:r>
            <a:endParaRPr lang="en-IN" sz="1800" b="0" strike="noStrike" spc="-1" dirty="0">
              <a:solidFill>
                <a:schemeClr val="bg1"/>
              </a:solidFill>
              <a:uFill>
                <a:solidFill>
                  <a:srgbClr val="FFFFFF"/>
                </a:solidFill>
              </a:uFill>
              <a:latin typeface="Arial"/>
            </a:endParaRPr>
          </a:p>
        </p:txBody>
      </p:sp>
      <p:sp>
        <p:nvSpPr>
          <p:cNvPr id="24" name="CustomShape 7">
            <a:extLst>
              <a:ext uri="{FF2B5EF4-FFF2-40B4-BE49-F238E27FC236}">
                <a16:creationId xmlns="" xmlns:a16="http://schemas.microsoft.com/office/drawing/2014/main" id="{75CBD0AF-5C10-405F-A3CC-F58542C670B9}"/>
              </a:ext>
            </a:extLst>
          </p:cNvPr>
          <p:cNvSpPr/>
          <p:nvPr/>
        </p:nvSpPr>
        <p:spPr>
          <a:xfrm>
            <a:off x="8863051" y="4038015"/>
            <a:ext cx="2591638" cy="18391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pc="-1" dirty="0">
                <a:solidFill>
                  <a:schemeClr val="tx1">
                    <a:lumMod val="65000"/>
                    <a:lumOff val="35000"/>
                  </a:schemeClr>
                </a:solidFill>
                <a:uFill>
                  <a:solidFill>
                    <a:srgbClr val="FFFFFF"/>
                  </a:solidFill>
                </a:uFill>
                <a:latin typeface="Calibri Light"/>
                <a:ea typeface="DejaVu Sans"/>
              </a:rPr>
              <a:t>‘</a:t>
            </a:r>
            <a:r>
              <a:rPr lang="en-IN" b="0" strike="noStrike" spc="-1" dirty="0">
                <a:solidFill>
                  <a:schemeClr val="tx1">
                    <a:lumMod val="65000"/>
                    <a:lumOff val="35000"/>
                  </a:schemeClr>
                </a:solidFill>
                <a:uFill>
                  <a:solidFill>
                    <a:srgbClr val="FFFFFF"/>
                  </a:solidFill>
                </a:uFill>
                <a:latin typeface="Calibri Light"/>
                <a:ea typeface="DejaVu Sans"/>
              </a:rPr>
              <a:t>Discovery’ of models for new health conditions reduced from few months to few weeks leveraging rapid experimentation and self-service tools and processes</a:t>
            </a:r>
            <a:endParaRPr lang="en-IN" sz="2000" b="0" strike="noStrike" spc="-1" dirty="0">
              <a:solidFill>
                <a:schemeClr val="tx1">
                  <a:lumMod val="65000"/>
                  <a:lumOff val="35000"/>
                </a:schemeClr>
              </a:solidFill>
              <a:uFill>
                <a:solidFill>
                  <a:srgbClr val="FFFFFF"/>
                </a:solidFill>
              </a:uFill>
              <a:latin typeface="Arial"/>
            </a:endParaRPr>
          </a:p>
          <a:p>
            <a:pPr marL="285750" indent="-285750">
              <a:lnSpc>
                <a:spcPct val="100000"/>
              </a:lnSpc>
              <a:buFont typeface="Arial" panose="020B0604020202020204" pitchFamily="34" charset="0"/>
              <a:buChar char="•"/>
            </a:pPr>
            <a:endParaRPr lang="en-IN" sz="2000" b="0" strike="noStrike" spc="-1" dirty="0">
              <a:solidFill>
                <a:schemeClr val="tx1">
                  <a:lumMod val="65000"/>
                  <a:lumOff val="35000"/>
                </a:schemeClr>
              </a:solidFill>
              <a:uFill>
                <a:solidFill>
                  <a:srgbClr val="FFFFFF"/>
                </a:solidFill>
              </a:uFill>
              <a:latin typeface="Arial"/>
            </a:endParaRPr>
          </a:p>
        </p:txBody>
      </p:sp>
      <p:sp>
        <p:nvSpPr>
          <p:cNvPr id="6" name="Freeform: Shape 5">
            <a:extLst>
              <a:ext uri="{FF2B5EF4-FFF2-40B4-BE49-F238E27FC236}">
                <a16:creationId xmlns="" xmlns:a16="http://schemas.microsoft.com/office/drawing/2014/main" id="{376C0584-3409-4C74-9916-DCC1A757BA2C}"/>
              </a:ext>
            </a:extLst>
          </p:cNvPr>
          <p:cNvSpPr/>
          <p:nvPr/>
        </p:nvSpPr>
        <p:spPr>
          <a:xfrm>
            <a:off x="7380092" y="2425506"/>
            <a:ext cx="1081738" cy="913447"/>
          </a:xfrm>
          <a:custGeom>
            <a:avLst/>
            <a:gdLst>
              <a:gd name="connsiteX0" fmla="*/ 33376 w 1023528"/>
              <a:gd name="connsiteY0" fmla="*/ 300383 h 845523"/>
              <a:gd name="connsiteX1" fmla="*/ 122378 w 1023528"/>
              <a:gd name="connsiteY1" fmla="*/ 300383 h 845523"/>
              <a:gd name="connsiteX2" fmla="*/ 122378 w 1023528"/>
              <a:gd name="connsiteY2" fmla="*/ 211381 h 845523"/>
              <a:gd name="connsiteX3" fmla="*/ 33376 w 1023528"/>
              <a:gd name="connsiteY3" fmla="*/ 211381 h 845523"/>
              <a:gd name="connsiteX4" fmla="*/ 33376 w 1023528"/>
              <a:gd name="connsiteY4" fmla="*/ 300383 h 845523"/>
              <a:gd name="connsiteX5" fmla="*/ 33376 w 1023528"/>
              <a:gd name="connsiteY5" fmla="*/ 478388 h 845523"/>
              <a:gd name="connsiteX6" fmla="*/ 122378 w 1023528"/>
              <a:gd name="connsiteY6" fmla="*/ 478388 h 845523"/>
              <a:gd name="connsiteX7" fmla="*/ 122378 w 1023528"/>
              <a:gd name="connsiteY7" fmla="*/ 389386 h 845523"/>
              <a:gd name="connsiteX8" fmla="*/ 33376 w 1023528"/>
              <a:gd name="connsiteY8" fmla="*/ 389386 h 845523"/>
              <a:gd name="connsiteX9" fmla="*/ 33376 w 1023528"/>
              <a:gd name="connsiteY9" fmla="*/ 478388 h 845523"/>
              <a:gd name="connsiteX10" fmla="*/ 33376 w 1023528"/>
              <a:gd name="connsiteY10" fmla="*/ 122378 h 845523"/>
              <a:gd name="connsiteX11" fmla="*/ 122378 w 1023528"/>
              <a:gd name="connsiteY11" fmla="*/ 122378 h 845523"/>
              <a:gd name="connsiteX12" fmla="*/ 122378 w 1023528"/>
              <a:gd name="connsiteY12" fmla="*/ 33376 h 845523"/>
              <a:gd name="connsiteX13" fmla="*/ 33376 w 1023528"/>
              <a:gd name="connsiteY13" fmla="*/ 122378 h 845523"/>
              <a:gd name="connsiteX14" fmla="*/ 389386 w 1023528"/>
              <a:gd name="connsiteY14" fmla="*/ 834398 h 845523"/>
              <a:gd name="connsiteX15" fmla="*/ 478388 w 1023528"/>
              <a:gd name="connsiteY15" fmla="*/ 834398 h 845523"/>
              <a:gd name="connsiteX16" fmla="*/ 478388 w 1023528"/>
              <a:gd name="connsiteY16" fmla="*/ 745396 h 845523"/>
              <a:gd name="connsiteX17" fmla="*/ 389386 w 1023528"/>
              <a:gd name="connsiteY17" fmla="*/ 745396 h 845523"/>
              <a:gd name="connsiteX18" fmla="*/ 389386 w 1023528"/>
              <a:gd name="connsiteY18" fmla="*/ 834398 h 845523"/>
              <a:gd name="connsiteX19" fmla="*/ 33376 w 1023528"/>
              <a:gd name="connsiteY19" fmla="*/ 656393 h 845523"/>
              <a:gd name="connsiteX20" fmla="*/ 122378 w 1023528"/>
              <a:gd name="connsiteY20" fmla="*/ 656393 h 845523"/>
              <a:gd name="connsiteX21" fmla="*/ 122378 w 1023528"/>
              <a:gd name="connsiteY21" fmla="*/ 567391 h 845523"/>
              <a:gd name="connsiteX22" fmla="*/ 33376 w 1023528"/>
              <a:gd name="connsiteY22" fmla="*/ 567391 h 845523"/>
              <a:gd name="connsiteX23" fmla="*/ 33376 w 1023528"/>
              <a:gd name="connsiteY23" fmla="*/ 656393 h 845523"/>
              <a:gd name="connsiteX24" fmla="*/ 122378 w 1023528"/>
              <a:gd name="connsiteY24" fmla="*/ 834398 h 845523"/>
              <a:gd name="connsiteX25" fmla="*/ 122378 w 1023528"/>
              <a:gd name="connsiteY25" fmla="*/ 745396 h 845523"/>
              <a:gd name="connsiteX26" fmla="*/ 33376 w 1023528"/>
              <a:gd name="connsiteY26" fmla="*/ 745396 h 845523"/>
              <a:gd name="connsiteX27" fmla="*/ 122378 w 1023528"/>
              <a:gd name="connsiteY27" fmla="*/ 834398 h 845523"/>
              <a:gd name="connsiteX28" fmla="*/ 923400 w 1023528"/>
              <a:gd name="connsiteY28" fmla="*/ 33376 h 845523"/>
              <a:gd name="connsiteX29" fmla="*/ 567391 w 1023528"/>
              <a:gd name="connsiteY29" fmla="*/ 33376 h 845523"/>
              <a:gd name="connsiteX30" fmla="*/ 567391 w 1023528"/>
              <a:gd name="connsiteY30" fmla="*/ 255882 h 845523"/>
              <a:gd name="connsiteX31" fmla="*/ 611892 w 1023528"/>
              <a:gd name="connsiteY31" fmla="*/ 300383 h 845523"/>
              <a:gd name="connsiteX32" fmla="*/ 1012403 w 1023528"/>
              <a:gd name="connsiteY32" fmla="*/ 300383 h 845523"/>
              <a:gd name="connsiteX33" fmla="*/ 1012403 w 1023528"/>
              <a:gd name="connsiteY33" fmla="*/ 122378 h 845523"/>
              <a:gd name="connsiteX34" fmla="*/ 923400 w 1023528"/>
              <a:gd name="connsiteY34" fmla="*/ 33376 h 845523"/>
              <a:gd name="connsiteX35" fmla="*/ 923400 w 1023528"/>
              <a:gd name="connsiteY35" fmla="*/ 656393 h 845523"/>
              <a:gd name="connsiteX36" fmla="*/ 1012403 w 1023528"/>
              <a:gd name="connsiteY36" fmla="*/ 656393 h 845523"/>
              <a:gd name="connsiteX37" fmla="*/ 1012403 w 1023528"/>
              <a:gd name="connsiteY37" fmla="*/ 567391 h 845523"/>
              <a:gd name="connsiteX38" fmla="*/ 923400 w 1023528"/>
              <a:gd name="connsiteY38" fmla="*/ 567391 h 845523"/>
              <a:gd name="connsiteX39" fmla="*/ 923400 w 1023528"/>
              <a:gd name="connsiteY39" fmla="*/ 656393 h 845523"/>
              <a:gd name="connsiteX40" fmla="*/ 389386 w 1023528"/>
              <a:gd name="connsiteY40" fmla="*/ 122378 h 845523"/>
              <a:gd name="connsiteX41" fmla="*/ 478388 w 1023528"/>
              <a:gd name="connsiteY41" fmla="*/ 122378 h 845523"/>
              <a:gd name="connsiteX42" fmla="*/ 478388 w 1023528"/>
              <a:gd name="connsiteY42" fmla="*/ 33376 h 845523"/>
              <a:gd name="connsiteX43" fmla="*/ 389386 w 1023528"/>
              <a:gd name="connsiteY43" fmla="*/ 33376 h 845523"/>
              <a:gd name="connsiteX44" fmla="*/ 389386 w 1023528"/>
              <a:gd name="connsiteY44" fmla="*/ 122378 h 845523"/>
              <a:gd name="connsiteX45" fmla="*/ 211381 w 1023528"/>
              <a:gd name="connsiteY45" fmla="*/ 834398 h 845523"/>
              <a:gd name="connsiteX46" fmla="*/ 300383 w 1023528"/>
              <a:gd name="connsiteY46" fmla="*/ 834398 h 845523"/>
              <a:gd name="connsiteX47" fmla="*/ 300383 w 1023528"/>
              <a:gd name="connsiteY47" fmla="*/ 745396 h 845523"/>
              <a:gd name="connsiteX48" fmla="*/ 211381 w 1023528"/>
              <a:gd name="connsiteY48" fmla="*/ 745396 h 845523"/>
              <a:gd name="connsiteX49" fmla="*/ 211381 w 1023528"/>
              <a:gd name="connsiteY49" fmla="*/ 834398 h 845523"/>
              <a:gd name="connsiteX50" fmla="*/ 211381 w 1023528"/>
              <a:gd name="connsiteY50" fmla="*/ 122378 h 845523"/>
              <a:gd name="connsiteX51" fmla="*/ 300383 w 1023528"/>
              <a:gd name="connsiteY51" fmla="*/ 122378 h 845523"/>
              <a:gd name="connsiteX52" fmla="*/ 300383 w 1023528"/>
              <a:gd name="connsiteY52" fmla="*/ 33376 h 845523"/>
              <a:gd name="connsiteX53" fmla="*/ 211381 w 1023528"/>
              <a:gd name="connsiteY53" fmla="*/ 33376 h 845523"/>
              <a:gd name="connsiteX54" fmla="*/ 211381 w 1023528"/>
              <a:gd name="connsiteY54" fmla="*/ 122378 h 845523"/>
              <a:gd name="connsiteX55" fmla="*/ 923400 w 1023528"/>
              <a:gd name="connsiteY55" fmla="*/ 834398 h 845523"/>
              <a:gd name="connsiteX56" fmla="*/ 1012403 w 1023528"/>
              <a:gd name="connsiteY56" fmla="*/ 745396 h 845523"/>
              <a:gd name="connsiteX57" fmla="*/ 923400 w 1023528"/>
              <a:gd name="connsiteY57" fmla="*/ 745396 h 845523"/>
              <a:gd name="connsiteX58" fmla="*/ 923400 w 1023528"/>
              <a:gd name="connsiteY58" fmla="*/ 834398 h 845523"/>
              <a:gd name="connsiteX59" fmla="*/ 923400 w 1023528"/>
              <a:gd name="connsiteY59" fmla="*/ 478388 h 845523"/>
              <a:gd name="connsiteX60" fmla="*/ 1012403 w 1023528"/>
              <a:gd name="connsiteY60" fmla="*/ 478388 h 845523"/>
              <a:gd name="connsiteX61" fmla="*/ 1012403 w 1023528"/>
              <a:gd name="connsiteY61" fmla="*/ 389386 h 845523"/>
              <a:gd name="connsiteX62" fmla="*/ 923400 w 1023528"/>
              <a:gd name="connsiteY62" fmla="*/ 389386 h 845523"/>
              <a:gd name="connsiteX63" fmla="*/ 923400 w 1023528"/>
              <a:gd name="connsiteY63" fmla="*/ 478388 h 845523"/>
              <a:gd name="connsiteX64" fmla="*/ 567391 w 1023528"/>
              <a:gd name="connsiteY64" fmla="*/ 834398 h 845523"/>
              <a:gd name="connsiteX65" fmla="*/ 656393 w 1023528"/>
              <a:gd name="connsiteY65" fmla="*/ 834398 h 845523"/>
              <a:gd name="connsiteX66" fmla="*/ 656393 w 1023528"/>
              <a:gd name="connsiteY66" fmla="*/ 745396 h 845523"/>
              <a:gd name="connsiteX67" fmla="*/ 567391 w 1023528"/>
              <a:gd name="connsiteY67" fmla="*/ 745396 h 845523"/>
              <a:gd name="connsiteX68" fmla="*/ 567391 w 1023528"/>
              <a:gd name="connsiteY68" fmla="*/ 834398 h 845523"/>
              <a:gd name="connsiteX69" fmla="*/ 745396 w 1023528"/>
              <a:gd name="connsiteY69" fmla="*/ 834398 h 845523"/>
              <a:gd name="connsiteX70" fmla="*/ 834398 w 1023528"/>
              <a:gd name="connsiteY70" fmla="*/ 834398 h 845523"/>
              <a:gd name="connsiteX71" fmla="*/ 834398 w 1023528"/>
              <a:gd name="connsiteY71" fmla="*/ 745396 h 845523"/>
              <a:gd name="connsiteX72" fmla="*/ 745396 w 1023528"/>
              <a:gd name="connsiteY72" fmla="*/ 745396 h 845523"/>
              <a:gd name="connsiteX73" fmla="*/ 745396 w 1023528"/>
              <a:gd name="connsiteY73" fmla="*/ 834398 h 84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023528" h="845523">
                <a:moveTo>
                  <a:pt x="33376" y="300383"/>
                </a:moveTo>
                <a:lnTo>
                  <a:pt x="122378" y="300383"/>
                </a:lnTo>
                <a:lnTo>
                  <a:pt x="122378" y="211381"/>
                </a:lnTo>
                <a:lnTo>
                  <a:pt x="33376" y="211381"/>
                </a:lnTo>
                <a:lnTo>
                  <a:pt x="33376" y="300383"/>
                </a:lnTo>
                <a:close/>
                <a:moveTo>
                  <a:pt x="33376" y="478388"/>
                </a:moveTo>
                <a:lnTo>
                  <a:pt x="122378" y="478388"/>
                </a:lnTo>
                <a:lnTo>
                  <a:pt x="122378" y="389386"/>
                </a:lnTo>
                <a:lnTo>
                  <a:pt x="33376" y="389386"/>
                </a:lnTo>
                <a:lnTo>
                  <a:pt x="33376" y="478388"/>
                </a:lnTo>
                <a:close/>
                <a:moveTo>
                  <a:pt x="33376" y="122378"/>
                </a:moveTo>
                <a:lnTo>
                  <a:pt x="122378" y="122378"/>
                </a:lnTo>
                <a:lnTo>
                  <a:pt x="122378" y="33376"/>
                </a:lnTo>
                <a:cubicBezTo>
                  <a:pt x="73427" y="33376"/>
                  <a:pt x="33376" y="73427"/>
                  <a:pt x="33376" y="122378"/>
                </a:cubicBezTo>
                <a:close/>
                <a:moveTo>
                  <a:pt x="389386" y="834398"/>
                </a:moveTo>
                <a:lnTo>
                  <a:pt x="478388" y="834398"/>
                </a:lnTo>
                <a:lnTo>
                  <a:pt x="478388" y="745396"/>
                </a:lnTo>
                <a:lnTo>
                  <a:pt x="389386" y="745396"/>
                </a:lnTo>
                <a:lnTo>
                  <a:pt x="389386" y="834398"/>
                </a:lnTo>
                <a:close/>
                <a:moveTo>
                  <a:pt x="33376" y="656393"/>
                </a:moveTo>
                <a:lnTo>
                  <a:pt x="122378" y="656393"/>
                </a:lnTo>
                <a:lnTo>
                  <a:pt x="122378" y="567391"/>
                </a:lnTo>
                <a:lnTo>
                  <a:pt x="33376" y="567391"/>
                </a:lnTo>
                <a:lnTo>
                  <a:pt x="33376" y="656393"/>
                </a:lnTo>
                <a:close/>
                <a:moveTo>
                  <a:pt x="122378" y="834398"/>
                </a:moveTo>
                <a:lnTo>
                  <a:pt x="122378" y="745396"/>
                </a:lnTo>
                <a:lnTo>
                  <a:pt x="33376" y="745396"/>
                </a:lnTo>
                <a:cubicBezTo>
                  <a:pt x="33376" y="794347"/>
                  <a:pt x="73427" y="834398"/>
                  <a:pt x="122378" y="834398"/>
                </a:cubicBezTo>
                <a:close/>
                <a:moveTo>
                  <a:pt x="923400" y="33376"/>
                </a:moveTo>
                <a:lnTo>
                  <a:pt x="567391" y="33376"/>
                </a:lnTo>
                <a:lnTo>
                  <a:pt x="567391" y="255882"/>
                </a:lnTo>
                <a:cubicBezTo>
                  <a:pt x="567391" y="280358"/>
                  <a:pt x="587416" y="300383"/>
                  <a:pt x="611892" y="300383"/>
                </a:cubicBezTo>
                <a:lnTo>
                  <a:pt x="1012403" y="300383"/>
                </a:lnTo>
                <a:lnTo>
                  <a:pt x="1012403" y="122378"/>
                </a:lnTo>
                <a:cubicBezTo>
                  <a:pt x="1012403" y="73427"/>
                  <a:pt x="972352" y="33376"/>
                  <a:pt x="923400" y="33376"/>
                </a:cubicBezTo>
                <a:close/>
                <a:moveTo>
                  <a:pt x="923400" y="656393"/>
                </a:moveTo>
                <a:lnTo>
                  <a:pt x="1012403" y="656393"/>
                </a:lnTo>
                <a:lnTo>
                  <a:pt x="1012403" y="567391"/>
                </a:lnTo>
                <a:lnTo>
                  <a:pt x="923400" y="567391"/>
                </a:lnTo>
                <a:lnTo>
                  <a:pt x="923400" y="656393"/>
                </a:lnTo>
                <a:close/>
                <a:moveTo>
                  <a:pt x="389386" y="122378"/>
                </a:moveTo>
                <a:lnTo>
                  <a:pt x="478388" y="122378"/>
                </a:lnTo>
                <a:lnTo>
                  <a:pt x="478388" y="33376"/>
                </a:lnTo>
                <a:lnTo>
                  <a:pt x="389386" y="33376"/>
                </a:lnTo>
                <a:lnTo>
                  <a:pt x="389386" y="122378"/>
                </a:lnTo>
                <a:close/>
                <a:moveTo>
                  <a:pt x="211381" y="834398"/>
                </a:moveTo>
                <a:lnTo>
                  <a:pt x="300383" y="834398"/>
                </a:lnTo>
                <a:lnTo>
                  <a:pt x="300383" y="745396"/>
                </a:lnTo>
                <a:lnTo>
                  <a:pt x="211381" y="745396"/>
                </a:lnTo>
                <a:lnTo>
                  <a:pt x="211381" y="834398"/>
                </a:lnTo>
                <a:close/>
                <a:moveTo>
                  <a:pt x="211381" y="122378"/>
                </a:moveTo>
                <a:lnTo>
                  <a:pt x="300383" y="122378"/>
                </a:lnTo>
                <a:lnTo>
                  <a:pt x="300383" y="33376"/>
                </a:lnTo>
                <a:lnTo>
                  <a:pt x="211381" y="33376"/>
                </a:lnTo>
                <a:lnTo>
                  <a:pt x="211381" y="122378"/>
                </a:lnTo>
                <a:close/>
                <a:moveTo>
                  <a:pt x="923400" y="834398"/>
                </a:moveTo>
                <a:cubicBezTo>
                  <a:pt x="972352" y="834398"/>
                  <a:pt x="1012403" y="794347"/>
                  <a:pt x="1012403" y="745396"/>
                </a:cubicBezTo>
                <a:lnTo>
                  <a:pt x="923400" y="745396"/>
                </a:lnTo>
                <a:lnTo>
                  <a:pt x="923400" y="834398"/>
                </a:lnTo>
                <a:close/>
                <a:moveTo>
                  <a:pt x="923400" y="478388"/>
                </a:moveTo>
                <a:lnTo>
                  <a:pt x="1012403" y="478388"/>
                </a:lnTo>
                <a:lnTo>
                  <a:pt x="1012403" y="389386"/>
                </a:lnTo>
                <a:lnTo>
                  <a:pt x="923400" y="389386"/>
                </a:lnTo>
                <a:lnTo>
                  <a:pt x="923400" y="478388"/>
                </a:lnTo>
                <a:close/>
                <a:moveTo>
                  <a:pt x="567391" y="834398"/>
                </a:moveTo>
                <a:lnTo>
                  <a:pt x="656393" y="834398"/>
                </a:lnTo>
                <a:lnTo>
                  <a:pt x="656393" y="745396"/>
                </a:lnTo>
                <a:lnTo>
                  <a:pt x="567391" y="745396"/>
                </a:lnTo>
                <a:lnTo>
                  <a:pt x="567391" y="834398"/>
                </a:lnTo>
                <a:close/>
                <a:moveTo>
                  <a:pt x="745396" y="834398"/>
                </a:moveTo>
                <a:lnTo>
                  <a:pt x="834398" y="834398"/>
                </a:lnTo>
                <a:lnTo>
                  <a:pt x="834398" y="745396"/>
                </a:lnTo>
                <a:lnTo>
                  <a:pt x="745396" y="745396"/>
                </a:lnTo>
                <a:lnTo>
                  <a:pt x="745396" y="834398"/>
                </a:lnTo>
                <a:close/>
              </a:path>
            </a:pathLst>
          </a:custGeom>
          <a:solidFill>
            <a:srgbClr val="92D050"/>
          </a:solidFill>
          <a:ln w="9525" cap="flat">
            <a:noFill/>
            <a:prstDash val="solid"/>
            <a:miter/>
          </a:ln>
        </p:spPr>
        <p:txBody>
          <a:bodyPr rtlCol="0" anchor="ctr"/>
          <a:lstStyle/>
          <a:p>
            <a:endParaRPr lang="en-GB"/>
          </a:p>
        </p:txBody>
      </p:sp>
      <p:sp>
        <p:nvSpPr>
          <p:cNvPr id="25" name="Freeform: Shape 44">
            <a:extLst>
              <a:ext uri="{FF2B5EF4-FFF2-40B4-BE49-F238E27FC236}">
                <a16:creationId xmlns="" xmlns:a16="http://schemas.microsoft.com/office/drawing/2014/main" id="{AFE6DF92-142C-48ED-BDD9-F3AE51B5ECB3}"/>
              </a:ext>
            </a:extLst>
          </p:cNvPr>
          <p:cNvSpPr/>
          <p:nvPr/>
        </p:nvSpPr>
        <p:spPr>
          <a:xfrm>
            <a:off x="7233120" y="4306871"/>
            <a:ext cx="1152030" cy="1042312"/>
          </a:xfrm>
          <a:custGeom>
            <a:avLst/>
            <a:gdLst>
              <a:gd name="connsiteX0" fmla="*/ 117172 w 200025"/>
              <a:gd name="connsiteY0" fmla="*/ 7177 h 180975"/>
              <a:gd name="connsiteX1" fmla="*/ 28971 w 200025"/>
              <a:gd name="connsiteY1" fmla="*/ 92902 h 180975"/>
              <a:gd name="connsiteX2" fmla="*/ 11921 w 200025"/>
              <a:gd name="connsiteY2" fmla="*/ 92902 h 180975"/>
              <a:gd name="connsiteX3" fmla="*/ 8587 w 200025"/>
              <a:gd name="connsiteY3" fmla="*/ 100998 h 180975"/>
              <a:gd name="connsiteX4" fmla="*/ 35162 w 200025"/>
              <a:gd name="connsiteY4" fmla="*/ 127668 h 180975"/>
              <a:gd name="connsiteX5" fmla="*/ 41925 w 200025"/>
              <a:gd name="connsiteY5" fmla="*/ 127668 h 180975"/>
              <a:gd name="connsiteX6" fmla="*/ 68499 w 200025"/>
              <a:gd name="connsiteY6" fmla="*/ 100998 h 180975"/>
              <a:gd name="connsiteX7" fmla="*/ 65166 w 200025"/>
              <a:gd name="connsiteY7" fmla="*/ 92902 h 180975"/>
              <a:gd name="connsiteX8" fmla="*/ 48021 w 200025"/>
              <a:gd name="connsiteY8" fmla="*/ 92902 h 180975"/>
              <a:gd name="connsiteX9" fmla="*/ 115648 w 200025"/>
              <a:gd name="connsiteY9" fmla="*/ 26227 h 180975"/>
              <a:gd name="connsiteX10" fmla="*/ 181371 w 200025"/>
              <a:gd name="connsiteY10" fmla="*/ 91950 h 180975"/>
              <a:gd name="connsiteX11" fmla="*/ 114696 w 200025"/>
              <a:gd name="connsiteY11" fmla="*/ 159577 h 180975"/>
              <a:gd name="connsiteX12" fmla="*/ 73929 w 200025"/>
              <a:gd name="connsiteY12" fmla="*/ 145480 h 180975"/>
              <a:gd name="connsiteX13" fmla="*/ 61356 w 200025"/>
              <a:gd name="connsiteY13" fmla="*/ 146242 h 180975"/>
              <a:gd name="connsiteX14" fmla="*/ 62118 w 200025"/>
              <a:gd name="connsiteY14" fmla="*/ 160530 h 180975"/>
              <a:gd name="connsiteX15" fmla="*/ 114696 w 200025"/>
              <a:gd name="connsiteY15" fmla="*/ 178627 h 180975"/>
              <a:gd name="connsiteX16" fmla="*/ 200421 w 200025"/>
              <a:gd name="connsiteY16" fmla="*/ 90426 h 180975"/>
              <a:gd name="connsiteX17" fmla="*/ 117172 w 200025"/>
              <a:gd name="connsiteY17" fmla="*/ 7177 h 180975"/>
              <a:gd name="connsiteX18" fmla="*/ 112314 w 200025"/>
              <a:gd name="connsiteY18" fmla="*/ 54802 h 180975"/>
              <a:gd name="connsiteX19" fmla="*/ 105171 w 200025"/>
              <a:gd name="connsiteY19" fmla="*/ 61946 h 180975"/>
              <a:gd name="connsiteX20" fmla="*/ 105171 w 200025"/>
              <a:gd name="connsiteY20" fmla="*/ 96998 h 180975"/>
              <a:gd name="connsiteX21" fmla="*/ 109838 w 200025"/>
              <a:gd name="connsiteY21" fmla="*/ 105189 h 180975"/>
              <a:gd name="connsiteX22" fmla="*/ 139556 w 200025"/>
              <a:gd name="connsiteY22" fmla="*/ 122811 h 180975"/>
              <a:gd name="connsiteX23" fmla="*/ 149367 w 200025"/>
              <a:gd name="connsiteY23" fmla="*/ 120334 h 180975"/>
              <a:gd name="connsiteX24" fmla="*/ 146890 w 200025"/>
              <a:gd name="connsiteY24" fmla="*/ 110523 h 180975"/>
              <a:gd name="connsiteX25" fmla="*/ 119458 w 200025"/>
              <a:gd name="connsiteY25" fmla="*/ 94236 h 180975"/>
              <a:gd name="connsiteX26" fmla="*/ 119458 w 200025"/>
              <a:gd name="connsiteY26" fmla="*/ 61851 h 180975"/>
              <a:gd name="connsiteX27" fmla="*/ 112314 w 200025"/>
              <a:gd name="connsiteY27" fmla="*/ 5480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025" h="180975">
                <a:moveTo>
                  <a:pt x="117172" y="7177"/>
                </a:moveTo>
                <a:cubicBezTo>
                  <a:pt x="68690" y="5844"/>
                  <a:pt x="28971" y="44706"/>
                  <a:pt x="28971" y="92902"/>
                </a:cubicBezTo>
                <a:lnTo>
                  <a:pt x="11921" y="92902"/>
                </a:lnTo>
                <a:cubicBezTo>
                  <a:pt x="7635" y="92902"/>
                  <a:pt x="5539" y="98046"/>
                  <a:pt x="8587" y="100998"/>
                </a:cubicBezTo>
                <a:lnTo>
                  <a:pt x="35162" y="127668"/>
                </a:lnTo>
                <a:cubicBezTo>
                  <a:pt x="37067" y="129573"/>
                  <a:pt x="40020" y="129573"/>
                  <a:pt x="41925" y="127668"/>
                </a:cubicBezTo>
                <a:lnTo>
                  <a:pt x="68499" y="100998"/>
                </a:lnTo>
                <a:cubicBezTo>
                  <a:pt x="71547" y="98046"/>
                  <a:pt x="69357" y="92902"/>
                  <a:pt x="65166" y="92902"/>
                </a:cubicBezTo>
                <a:lnTo>
                  <a:pt x="48021" y="92902"/>
                </a:lnTo>
                <a:cubicBezTo>
                  <a:pt x="48021" y="55755"/>
                  <a:pt x="78310" y="25751"/>
                  <a:pt x="115648" y="26227"/>
                </a:cubicBezTo>
                <a:cubicBezTo>
                  <a:pt x="151081" y="26703"/>
                  <a:pt x="180894" y="56517"/>
                  <a:pt x="181371" y="91950"/>
                </a:cubicBezTo>
                <a:cubicBezTo>
                  <a:pt x="181847" y="129192"/>
                  <a:pt x="151843" y="159577"/>
                  <a:pt x="114696" y="159577"/>
                </a:cubicBezTo>
                <a:cubicBezTo>
                  <a:pt x="99360" y="159577"/>
                  <a:pt x="85168" y="154338"/>
                  <a:pt x="73929" y="145480"/>
                </a:cubicBezTo>
                <a:cubicBezTo>
                  <a:pt x="70119" y="142527"/>
                  <a:pt x="64785" y="142813"/>
                  <a:pt x="61356" y="146242"/>
                </a:cubicBezTo>
                <a:cubicBezTo>
                  <a:pt x="57355" y="150338"/>
                  <a:pt x="57641" y="157005"/>
                  <a:pt x="62118" y="160530"/>
                </a:cubicBezTo>
                <a:cubicBezTo>
                  <a:pt x="76596" y="171864"/>
                  <a:pt x="94884" y="178627"/>
                  <a:pt x="114696" y="178627"/>
                </a:cubicBezTo>
                <a:cubicBezTo>
                  <a:pt x="162797" y="178627"/>
                  <a:pt x="201754" y="138908"/>
                  <a:pt x="200421" y="90426"/>
                </a:cubicBezTo>
                <a:cubicBezTo>
                  <a:pt x="199182" y="45753"/>
                  <a:pt x="161844" y="8415"/>
                  <a:pt x="117172" y="7177"/>
                </a:cubicBezTo>
                <a:close/>
                <a:moveTo>
                  <a:pt x="112314" y="54802"/>
                </a:moveTo>
                <a:cubicBezTo>
                  <a:pt x="108409" y="54802"/>
                  <a:pt x="105171" y="58041"/>
                  <a:pt x="105171" y="61946"/>
                </a:cubicBezTo>
                <a:lnTo>
                  <a:pt x="105171" y="96998"/>
                </a:lnTo>
                <a:cubicBezTo>
                  <a:pt x="105171" y="100332"/>
                  <a:pt x="106980" y="103475"/>
                  <a:pt x="109838" y="105189"/>
                </a:cubicBezTo>
                <a:lnTo>
                  <a:pt x="139556" y="122811"/>
                </a:lnTo>
                <a:cubicBezTo>
                  <a:pt x="142985" y="124811"/>
                  <a:pt x="147366" y="123668"/>
                  <a:pt x="149367" y="120334"/>
                </a:cubicBezTo>
                <a:cubicBezTo>
                  <a:pt x="151367" y="116905"/>
                  <a:pt x="150224" y="112524"/>
                  <a:pt x="146890" y="110523"/>
                </a:cubicBezTo>
                <a:lnTo>
                  <a:pt x="119458" y="94236"/>
                </a:lnTo>
                <a:lnTo>
                  <a:pt x="119458" y="61851"/>
                </a:lnTo>
                <a:cubicBezTo>
                  <a:pt x="119458" y="58041"/>
                  <a:pt x="116315" y="54802"/>
                  <a:pt x="112314" y="54802"/>
                </a:cubicBezTo>
                <a:close/>
              </a:path>
            </a:pathLst>
          </a:custGeom>
          <a:solidFill>
            <a:srgbClr val="92D050"/>
          </a:solidFill>
          <a:ln w="9525" cap="flat">
            <a:noFill/>
            <a:prstDash val="solid"/>
            <a:miter/>
          </a:ln>
        </p:spPr>
        <p:txBody>
          <a:bodyPr rtlCol="0" anchor="ctr"/>
          <a:lstStyle/>
          <a:p>
            <a:endParaRPr lang="en-GB"/>
          </a:p>
        </p:txBody>
      </p:sp>
    </p:spTree>
    <p:extLst>
      <p:ext uri="{BB962C8B-B14F-4D97-AF65-F5344CB8AC3E}">
        <p14:creationId xmlns:p14="http://schemas.microsoft.com/office/powerpoint/2010/main" val="27996608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Biology: protein structure prediction</a:t>
            </a:r>
            <a:br>
              <a:rPr lang="en-US" dirty="0" smtClean="0"/>
            </a:br>
            <a:endParaRPr lang="en-US" dirty="0"/>
          </a:p>
        </p:txBody>
      </p:sp>
      <p:pic>
        <p:nvPicPr>
          <p:cNvPr id="4" name="Picture 3"/>
          <p:cNvPicPr>
            <a:picLocks noChangeAspect="1"/>
          </p:cNvPicPr>
          <p:nvPr/>
        </p:nvPicPr>
        <p:blipFill>
          <a:blip r:embed="rId2"/>
          <a:stretch>
            <a:fillRect/>
          </a:stretch>
        </p:blipFill>
        <p:spPr>
          <a:xfrm>
            <a:off x="1154954" y="1836079"/>
            <a:ext cx="9743312" cy="4805893"/>
          </a:xfrm>
          <a:prstGeom prst="rect">
            <a:avLst/>
          </a:prstGeom>
        </p:spPr>
      </p:pic>
    </p:spTree>
    <p:extLst>
      <p:ext uri="{BB962C8B-B14F-4D97-AF65-F5344CB8AC3E}">
        <p14:creationId xmlns:p14="http://schemas.microsoft.com/office/powerpoint/2010/main" val="226582625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Biology: gene expression data analysis for cancer </a:t>
            </a:r>
            <a:r>
              <a:rPr lang="en-US" dirty="0" smtClean="0"/>
              <a:t>diagnosis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61072" y="2297430"/>
            <a:ext cx="9629775" cy="4457700"/>
          </a:xfrm>
          <a:prstGeom prst="rect">
            <a:avLst/>
          </a:prstGeom>
        </p:spPr>
      </p:pic>
    </p:spTree>
    <p:extLst>
      <p:ext uri="{BB962C8B-B14F-4D97-AF65-F5344CB8AC3E}">
        <p14:creationId xmlns:p14="http://schemas.microsoft.com/office/powerpoint/2010/main" val="41276514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930878" cy="706964"/>
          </a:xfrm>
        </p:spPr>
        <p:txBody>
          <a:bodyPr/>
          <a:lstStyle/>
          <a:p>
            <a:r>
              <a:rPr lang="en-US" dirty="0"/>
              <a:t>Geoscience: satellite image </a:t>
            </a:r>
            <a:r>
              <a:rPr lang="en-US" dirty="0" smtClean="0"/>
              <a:t>processing</a:t>
            </a:r>
            <a:endParaRPr lang="en-US" dirty="0"/>
          </a:p>
        </p:txBody>
      </p:sp>
      <p:pic>
        <p:nvPicPr>
          <p:cNvPr id="4" name="Picture 3"/>
          <p:cNvPicPr>
            <a:picLocks noChangeAspect="1"/>
          </p:cNvPicPr>
          <p:nvPr/>
        </p:nvPicPr>
        <p:blipFill>
          <a:blip r:embed="rId2"/>
          <a:stretch>
            <a:fillRect/>
          </a:stretch>
        </p:blipFill>
        <p:spPr>
          <a:xfrm>
            <a:off x="886587" y="1879854"/>
            <a:ext cx="10382250" cy="4978146"/>
          </a:xfrm>
          <a:prstGeom prst="rect">
            <a:avLst/>
          </a:prstGeom>
        </p:spPr>
      </p:pic>
    </p:spTree>
    <p:extLst>
      <p:ext uri="{BB962C8B-B14F-4D97-AF65-F5344CB8AC3E}">
        <p14:creationId xmlns:p14="http://schemas.microsoft.com/office/powerpoint/2010/main" val="42363360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and consumer applications</a:t>
            </a:r>
            <a:endParaRPr lang="en-US" dirty="0"/>
          </a:p>
        </p:txBody>
      </p:sp>
      <p:sp>
        <p:nvSpPr>
          <p:cNvPr id="3" name="Content Placeholder 2"/>
          <p:cNvSpPr>
            <a:spLocks noGrp="1"/>
          </p:cNvSpPr>
          <p:nvPr>
            <p:ph idx="1"/>
          </p:nvPr>
        </p:nvSpPr>
        <p:spPr/>
        <p:txBody>
          <a:bodyPr/>
          <a:lstStyle/>
          <a:p>
            <a:r>
              <a:rPr lang="en-US" dirty="0" smtClean="0"/>
              <a:t>Transform capital costs into operational costs</a:t>
            </a:r>
          </a:p>
          <a:p>
            <a:r>
              <a:rPr lang="en-US" dirty="0" smtClean="0"/>
              <a:t>Data and services can be accessed from anywhere, anytime, anyone</a:t>
            </a:r>
          </a:p>
          <a:p>
            <a:r>
              <a:rPr lang="en-US" dirty="0" smtClean="0"/>
              <a:t>Elastic nature with auto scaling – quickly release products and services</a:t>
            </a:r>
          </a:p>
          <a:p>
            <a:r>
              <a:rPr lang="en-US" dirty="0" smtClean="0"/>
              <a:t>Customer Relationship Management (CRM): salesforce.com – 100k customers, Microsoft dynamics CRM – 99.9% SLA, NetSuite</a:t>
            </a:r>
          </a:p>
          <a:p>
            <a:r>
              <a:rPr lang="en-US" dirty="0" smtClean="0"/>
              <a:t>Enterprise Resource Planning (ERP): finance, accounting, HR, manufacturing, supply chain, project management, NetSuite</a:t>
            </a:r>
            <a:endParaRPr lang="en-US" dirty="0"/>
          </a:p>
        </p:txBody>
      </p:sp>
    </p:spTree>
    <p:extLst>
      <p:ext uri="{BB962C8B-B14F-4D97-AF65-F5344CB8AC3E}">
        <p14:creationId xmlns:p14="http://schemas.microsoft.com/office/powerpoint/2010/main" val="7513262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applications</a:t>
            </a:r>
            <a:endParaRPr lang="en-US" dirty="0"/>
          </a:p>
        </p:txBody>
      </p:sp>
      <p:sp>
        <p:nvSpPr>
          <p:cNvPr id="3" name="Content Placeholder 2"/>
          <p:cNvSpPr>
            <a:spLocks noGrp="1"/>
          </p:cNvSpPr>
          <p:nvPr>
            <p:ph idx="1"/>
          </p:nvPr>
        </p:nvSpPr>
        <p:spPr/>
        <p:txBody>
          <a:bodyPr/>
          <a:lstStyle/>
          <a:p>
            <a:r>
              <a:rPr lang="en-US" dirty="0" smtClean="0"/>
              <a:t>Productivity</a:t>
            </a:r>
          </a:p>
          <a:p>
            <a:pPr lvl="1"/>
            <a:r>
              <a:rPr lang="en-US" dirty="0" smtClean="0"/>
              <a:t>Dropbox: synchronize any file across any platform, any device, through browser or client</a:t>
            </a:r>
          </a:p>
          <a:p>
            <a:pPr lvl="1"/>
            <a:r>
              <a:rPr lang="en-US" dirty="0" smtClean="0"/>
              <a:t>Google docs</a:t>
            </a:r>
          </a:p>
          <a:p>
            <a:pPr lvl="1"/>
            <a:r>
              <a:rPr lang="en-US" dirty="0" smtClean="0"/>
              <a:t>Cloud web desktop: </a:t>
            </a:r>
            <a:r>
              <a:rPr lang="en-US" dirty="0" err="1" smtClean="0"/>
              <a:t>EyeOS</a:t>
            </a:r>
            <a:r>
              <a:rPr lang="en-US" dirty="0" smtClean="0"/>
              <a:t>, </a:t>
            </a:r>
            <a:r>
              <a:rPr lang="en-US" dirty="0" err="1" smtClean="0"/>
              <a:t>Xcerion</a:t>
            </a:r>
            <a:r>
              <a:rPr lang="en-US" dirty="0" smtClean="0"/>
              <a:t> XML Internet OS/3 (XIOS/3)</a:t>
            </a:r>
          </a:p>
          <a:p>
            <a:r>
              <a:rPr lang="en-US" dirty="0" smtClean="0"/>
              <a:t>Social networking: </a:t>
            </a:r>
            <a:r>
              <a:rPr lang="en-US" dirty="0" err="1" smtClean="0"/>
              <a:t>facebook</a:t>
            </a:r>
            <a:r>
              <a:rPr lang="en-US" dirty="0" smtClean="0"/>
              <a:t>, twitter, Instagram, </a:t>
            </a:r>
            <a:r>
              <a:rPr lang="en-US" dirty="0" err="1" smtClean="0"/>
              <a:t>linkedin</a:t>
            </a:r>
            <a:endParaRPr lang="en-US" dirty="0" smtClean="0"/>
          </a:p>
          <a:p>
            <a:r>
              <a:rPr lang="en-US" dirty="0" smtClean="0"/>
              <a:t>Media applications: Netflix, </a:t>
            </a:r>
            <a:r>
              <a:rPr lang="en-US" dirty="0" err="1" smtClean="0"/>
              <a:t>youtube</a:t>
            </a:r>
            <a:endParaRPr lang="en-US" dirty="0" smtClean="0"/>
          </a:p>
          <a:p>
            <a:r>
              <a:rPr lang="en-US" dirty="0" smtClean="0"/>
              <a:t>Multiplayer online gaming</a:t>
            </a:r>
            <a:endParaRPr lang="en-US" dirty="0"/>
          </a:p>
        </p:txBody>
      </p:sp>
    </p:spTree>
    <p:extLst>
      <p:ext uri="{BB962C8B-B14F-4D97-AF65-F5344CB8AC3E}">
        <p14:creationId xmlns:p14="http://schemas.microsoft.com/office/powerpoint/2010/main" val="29526447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Provider Support</a:t>
            </a:r>
            <a:endParaRPr lang="en-US" dirty="0"/>
          </a:p>
        </p:txBody>
      </p:sp>
      <p:sp>
        <p:nvSpPr>
          <p:cNvPr id="3" name="Content Placeholder 2"/>
          <p:cNvSpPr>
            <a:spLocks noGrp="1"/>
          </p:cNvSpPr>
          <p:nvPr>
            <p:ph idx="1"/>
          </p:nvPr>
        </p:nvSpPr>
        <p:spPr/>
        <p:txBody>
          <a:bodyPr>
            <a:normAutofit/>
          </a:bodyPr>
          <a:lstStyle/>
          <a:p>
            <a:r>
              <a:rPr lang="en-US" dirty="0"/>
              <a:t>AWS: supports </a:t>
            </a:r>
            <a:r>
              <a:rPr lang="en-US" dirty="0" smtClean="0"/>
              <a:t>all languages, environments</a:t>
            </a:r>
            <a:endParaRPr lang="en-US" dirty="0"/>
          </a:p>
          <a:p>
            <a:r>
              <a:rPr lang="en-US" dirty="0"/>
              <a:t>GCP: web and google centric</a:t>
            </a:r>
          </a:p>
          <a:p>
            <a:r>
              <a:rPr lang="en-US" dirty="0"/>
              <a:t>Azure: </a:t>
            </a:r>
            <a:r>
              <a:rPr lang="en-US" dirty="0" err="1"/>
              <a:t>.Net</a:t>
            </a:r>
            <a:r>
              <a:rPr lang="en-US" dirty="0"/>
              <a:t> and windows </a:t>
            </a:r>
            <a:r>
              <a:rPr lang="en-US" dirty="0" smtClean="0"/>
              <a:t>centric</a:t>
            </a:r>
            <a:endParaRPr lang="en-US" dirty="0"/>
          </a:p>
          <a:p>
            <a:r>
              <a:rPr lang="en-US" dirty="0" smtClean="0"/>
              <a:t>Blurring </a:t>
            </a:r>
            <a:r>
              <a:rPr lang="en-US" dirty="0"/>
              <a:t>lines between mobile and </a:t>
            </a:r>
            <a:r>
              <a:rPr lang="en-US" dirty="0" smtClean="0"/>
              <a:t>desktop,1000</a:t>
            </a:r>
            <a:r>
              <a:rPr lang="en-US" dirty="0"/>
              <a:t>+ contacts on mobile phone backed up in cloud</a:t>
            </a:r>
          </a:p>
          <a:p>
            <a:endParaRPr lang="en-US" dirty="0"/>
          </a:p>
        </p:txBody>
      </p:sp>
    </p:spTree>
    <p:extLst>
      <p:ext uri="{BB962C8B-B14F-4D97-AF65-F5344CB8AC3E}">
        <p14:creationId xmlns:p14="http://schemas.microsoft.com/office/powerpoint/2010/main" val="2028360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Parallel and Distributed Computing</a:t>
            </a:r>
            <a:endParaRPr lang="en-US" dirty="0"/>
          </a:p>
        </p:txBody>
      </p:sp>
      <p:sp>
        <p:nvSpPr>
          <p:cNvPr id="3" name="Subtitle 2"/>
          <p:cNvSpPr>
            <a:spLocks noGrp="1"/>
          </p:cNvSpPr>
          <p:nvPr>
            <p:ph type="subTitle" idx="1"/>
          </p:nvPr>
        </p:nvSpPr>
        <p:spPr/>
        <p:txBody>
          <a:bodyPr/>
          <a:lstStyle/>
          <a:p>
            <a:r>
              <a:rPr lang="en-US" dirty="0" smtClean="0"/>
              <a:t>Sameer Mahajan</a:t>
            </a:r>
          </a:p>
          <a:p>
            <a:r>
              <a:rPr lang="en-US" dirty="0">
                <a:hlinkClick r:id="rId2"/>
              </a:rPr>
              <a:t>https://www.linkedin.com/in/sameersmahajan</a:t>
            </a:r>
            <a:r>
              <a:rPr lang="en-US" dirty="0" smtClean="0">
                <a:hlinkClick r:id="rId2"/>
              </a:rPr>
              <a:t>/</a:t>
            </a:r>
            <a:r>
              <a:rPr lang="en-US" dirty="0" smtClean="0"/>
              <a:t> </a:t>
            </a:r>
            <a:endParaRPr lang="en-US" dirty="0"/>
          </a:p>
        </p:txBody>
      </p:sp>
    </p:spTree>
    <p:extLst>
      <p:ext uri="{BB962C8B-B14F-4D97-AF65-F5344CB8AC3E}">
        <p14:creationId xmlns:p14="http://schemas.microsoft.com/office/powerpoint/2010/main" val="279493507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Cloud Security</a:t>
            </a:r>
            <a:endParaRPr lang="en-US" dirty="0"/>
          </a:p>
        </p:txBody>
      </p:sp>
      <p:sp>
        <p:nvSpPr>
          <p:cNvPr id="3" name="Subtitle 2"/>
          <p:cNvSpPr>
            <a:spLocks noGrp="1"/>
          </p:cNvSpPr>
          <p:nvPr>
            <p:ph type="subTitle" idx="1"/>
          </p:nvPr>
        </p:nvSpPr>
        <p:spPr/>
        <p:txBody>
          <a:bodyPr/>
          <a:lstStyle/>
          <a:p>
            <a:r>
              <a:rPr lang="en-US" dirty="0" smtClean="0"/>
              <a:t>Sameer Mahajan</a:t>
            </a:r>
          </a:p>
          <a:p>
            <a:r>
              <a:rPr lang="en-US" dirty="0">
                <a:hlinkClick r:id="rId2"/>
              </a:rPr>
              <a:t>https://www.linkedin.com/in/sameersmahajan</a:t>
            </a:r>
            <a:r>
              <a:rPr lang="en-US" dirty="0" smtClean="0">
                <a:hlinkClick r:id="rId2"/>
              </a:rPr>
              <a:t>/</a:t>
            </a:r>
            <a:r>
              <a:rPr lang="en-US" dirty="0" smtClean="0"/>
              <a:t> </a:t>
            </a:r>
            <a:endParaRPr lang="en-US" dirty="0"/>
          </a:p>
        </p:txBody>
      </p:sp>
    </p:spTree>
    <p:extLst>
      <p:ext uri="{BB962C8B-B14F-4D97-AF65-F5344CB8AC3E}">
        <p14:creationId xmlns:p14="http://schemas.microsoft.com/office/powerpoint/2010/main" val="298663765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Spectrum</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Two categories</a:t>
            </a:r>
          </a:p>
          <a:p>
            <a:pPr lvl="1"/>
            <a:r>
              <a:rPr lang="en-US" dirty="0" smtClean="0"/>
              <a:t>Assets (hardware, software, network infrastructure) – traditionally</a:t>
            </a:r>
          </a:p>
          <a:p>
            <a:pPr lvl="1"/>
            <a:r>
              <a:rPr lang="en-US" dirty="0" smtClean="0"/>
              <a:t>Data – more important today</a:t>
            </a:r>
          </a:p>
          <a:p>
            <a:pPr lvl="2"/>
            <a:r>
              <a:rPr lang="en-US" dirty="0" smtClean="0"/>
              <a:t>At rest</a:t>
            </a:r>
          </a:p>
          <a:p>
            <a:pPr lvl="2"/>
            <a:r>
              <a:rPr lang="en-US" dirty="0" smtClean="0"/>
              <a:t>In motion</a:t>
            </a:r>
          </a:p>
          <a:p>
            <a:r>
              <a:rPr lang="en-US" dirty="0" smtClean="0"/>
              <a:t>User Authentication: only authorized users can access resources</a:t>
            </a:r>
          </a:p>
          <a:p>
            <a:r>
              <a:rPr lang="en-US" dirty="0" smtClean="0"/>
              <a:t>Filtering: only authorized data flows into or out of network, unauthorized data should be unusable</a:t>
            </a:r>
          </a:p>
          <a:p>
            <a:pPr lvl="1"/>
            <a:r>
              <a:rPr lang="en-US" dirty="0" smtClean="0"/>
              <a:t>Firewall: rule based (devices, appliances)</a:t>
            </a:r>
          </a:p>
          <a:p>
            <a:pPr lvl="1"/>
            <a:r>
              <a:rPr lang="en-US" dirty="0" smtClean="0"/>
              <a:t>Deep packet and pattern inspection: signatures</a:t>
            </a:r>
          </a:p>
          <a:p>
            <a:r>
              <a:rPr lang="en-US" dirty="0" smtClean="0"/>
              <a:t>Monitoring: preventing any breach</a:t>
            </a:r>
          </a:p>
          <a:p>
            <a:endParaRPr lang="en-US" dirty="0"/>
          </a:p>
        </p:txBody>
      </p:sp>
    </p:spTree>
    <p:extLst>
      <p:ext uri="{BB962C8B-B14F-4D97-AF65-F5344CB8AC3E}">
        <p14:creationId xmlns:p14="http://schemas.microsoft.com/office/powerpoint/2010/main" val="408849189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a:t>
            </a:r>
            <a:endParaRPr lang="en-US" dirty="0"/>
          </a:p>
        </p:txBody>
      </p:sp>
      <p:sp>
        <p:nvSpPr>
          <p:cNvPr id="3" name="Content Placeholder 2"/>
          <p:cNvSpPr>
            <a:spLocks noGrp="1"/>
          </p:cNvSpPr>
          <p:nvPr>
            <p:ph idx="1"/>
          </p:nvPr>
        </p:nvSpPr>
        <p:spPr>
          <a:xfrm>
            <a:off x="1154954" y="2352675"/>
            <a:ext cx="8825659" cy="4019550"/>
          </a:xfrm>
        </p:spPr>
        <p:txBody>
          <a:bodyPr/>
          <a:lstStyle/>
          <a:p>
            <a:r>
              <a:rPr lang="en-US" dirty="0" smtClean="0"/>
              <a:t>Logically centralized but physically distributed authentication directory</a:t>
            </a:r>
          </a:p>
          <a:p>
            <a:r>
              <a:rPr lang="en-US" dirty="0" smtClean="0"/>
              <a:t>HQ Master – cloud / sites slaves</a:t>
            </a:r>
          </a:p>
          <a:p>
            <a:r>
              <a:rPr lang="en-US" dirty="0" smtClean="0"/>
              <a:t>Read only copies at sites</a:t>
            </a:r>
          </a:p>
          <a:p>
            <a:r>
              <a:rPr lang="en-US" dirty="0" smtClean="0"/>
              <a:t>Identity federation, Single Sign On – single authentication to identify and authorize across multiple systems</a:t>
            </a:r>
          </a:p>
          <a:p>
            <a:r>
              <a:rPr lang="en-US" dirty="0" smtClean="0"/>
              <a:t>Network Access Control (NAC) – endpoints are secure, especially mobile</a:t>
            </a:r>
          </a:p>
          <a:p>
            <a:r>
              <a:rPr lang="en-US" dirty="0" smtClean="0"/>
              <a:t>Agent based, communicates status and configuration to the central server, receives and performs any necessary updates to keep the endpoint latest and secure, polling from server based</a:t>
            </a:r>
          </a:p>
          <a:p>
            <a:r>
              <a:rPr lang="en-US" dirty="0" smtClean="0"/>
              <a:t>No access at all if not authenticated in case of NAC / cloud</a:t>
            </a:r>
          </a:p>
          <a:p>
            <a:r>
              <a:rPr lang="en-US" dirty="0" smtClean="0"/>
              <a:t>Microsoft’s version is called NAP</a:t>
            </a:r>
            <a:endParaRPr lang="en-US" dirty="0"/>
          </a:p>
        </p:txBody>
      </p:sp>
    </p:spTree>
    <p:extLst>
      <p:ext uri="{BB962C8B-B14F-4D97-AF65-F5344CB8AC3E}">
        <p14:creationId xmlns:p14="http://schemas.microsoft.com/office/powerpoint/2010/main" val="286590922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Filtering</a:t>
            </a:r>
            <a:endParaRPr lang="en-US" dirty="0"/>
          </a:p>
        </p:txBody>
      </p:sp>
      <p:sp>
        <p:nvSpPr>
          <p:cNvPr id="3" name="Content Placeholder 2"/>
          <p:cNvSpPr>
            <a:spLocks noGrp="1"/>
          </p:cNvSpPr>
          <p:nvPr>
            <p:ph idx="1"/>
          </p:nvPr>
        </p:nvSpPr>
        <p:spPr>
          <a:xfrm>
            <a:off x="1154954" y="2257425"/>
            <a:ext cx="8825659" cy="4276725"/>
          </a:xfrm>
        </p:spPr>
        <p:txBody>
          <a:bodyPr/>
          <a:lstStyle/>
          <a:p>
            <a:r>
              <a:rPr lang="en-US" dirty="0" smtClean="0"/>
              <a:t>Firewall operates at low network level, ports, protocols, IP addresses, filter incoming traffic</a:t>
            </a:r>
          </a:p>
          <a:p>
            <a:r>
              <a:rPr lang="en-US" dirty="0" smtClean="0"/>
              <a:t>IDS, Intrusion Prevention System (IPS), Unified Threat Management (UTM) look for patterns, filter incoming as well as outgoing traffic</a:t>
            </a:r>
          </a:p>
          <a:p>
            <a:r>
              <a:rPr lang="en-US" dirty="0" smtClean="0"/>
              <a:t>Web filters operate at higher level and look at data stream content</a:t>
            </a:r>
          </a:p>
          <a:p>
            <a:r>
              <a:rPr lang="en-US" dirty="0" smtClean="0"/>
              <a:t>Data leakage prevention systems filter outgoing traffic</a:t>
            </a:r>
          </a:p>
          <a:p>
            <a:r>
              <a:rPr lang="en-US" dirty="0" smtClean="0"/>
              <a:t>IDS is like burglar alarm, IPS is real time</a:t>
            </a:r>
          </a:p>
          <a:p>
            <a:r>
              <a:rPr lang="en-US" dirty="0" smtClean="0"/>
              <a:t>Email filtering, application blocking</a:t>
            </a:r>
          </a:p>
          <a:p>
            <a:r>
              <a:rPr lang="en-US" dirty="0" smtClean="0"/>
              <a:t>Takes significant computing power</a:t>
            </a:r>
          </a:p>
          <a:p>
            <a:r>
              <a:rPr lang="en-US" dirty="0" smtClean="0"/>
              <a:t>Only tap at source to redirect and process elsewhere, process at source leveraging auto scale and reduce traffic</a:t>
            </a:r>
            <a:endParaRPr lang="en-US" dirty="0"/>
          </a:p>
        </p:txBody>
      </p:sp>
    </p:spTree>
    <p:extLst>
      <p:ext uri="{BB962C8B-B14F-4D97-AF65-F5344CB8AC3E}">
        <p14:creationId xmlns:p14="http://schemas.microsoft.com/office/powerpoint/2010/main" val="219890837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43306" y="639127"/>
            <a:ext cx="6057900" cy="3019425"/>
          </a:xfrm>
          <a:prstGeom prst="rect">
            <a:avLst/>
          </a:prstGeom>
        </p:spPr>
      </p:pic>
      <p:pic>
        <p:nvPicPr>
          <p:cNvPr id="4" name="Picture 3"/>
          <p:cNvPicPr>
            <a:picLocks noChangeAspect="1"/>
          </p:cNvPicPr>
          <p:nvPr/>
        </p:nvPicPr>
        <p:blipFill>
          <a:blip r:embed="rId3"/>
          <a:stretch>
            <a:fillRect/>
          </a:stretch>
        </p:blipFill>
        <p:spPr>
          <a:xfrm>
            <a:off x="1984248" y="2419350"/>
            <a:ext cx="9906000" cy="4438650"/>
          </a:xfrm>
          <a:prstGeom prst="rect">
            <a:avLst/>
          </a:prstGeom>
        </p:spPr>
      </p:pic>
    </p:spTree>
    <p:extLst>
      <p:ext uri="{BB962C8B-B14F-4D97-AF65-F5344CB8AC3E}">
        <p14:creationId xmlns:p14="http://schemas.microsoft.com/office/powerpoint/2010/main" val="138743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Firewalls </a:t>
            </a:r>
            <a:endParaRPr lang="en-US" dirty="0"/>
          </a:p>
        </p:txBody>
      </p:sp>
      <p:sp>
        <p:nvSpPr>
          <p:cNvPr id="3" name="Content Placeholder 2"/>
          <p:cNvSpPr>
            <a:spLocks noGrp="1"/>
          </p:cNvSpPr>
          <p:nvPr>
            <p:ph idx="1"/>
          </p:nvPr>
        </p:nvSpPr>
        <p:spPr/>
        <p:txBody>
          <a:bodyPr/>
          <a:lstStyle/>
          <a:p>
            <a:r>
              <a:rPr lang="en-US" dirty="0" smtClean="0"/>
              <a:t>Cisco</a:t>
            </a:r>
          </a:p>
          <a:p>
            <a:r>
              <a:rPr lang="en-US" dirty="0" err="1" smtClean="0"/>
              <a:t>SonicWall</a:t>
            </a:r>
            <a:r>
              <a:rPr lang="en-US" dirty="0" smtClean="0"/>
              <a:t> NSA 16 core </a:t>
            </a:r>
            <a:r>
              <a:rPr lang="en-US" dirty="0" err="1" smtClean="0"/>
              <a:t>caveum</a:t>
            </a:r>
            <a:endParaRPr lang="en-US" dirty="0" smtClean="0"/>
          </a:p>
          <a:p>
            <a:r>
              <a:rPr lang="en-US" dirty="0" err="1" smtClean="0"/>
              <a:t>Astaro</a:t>
            </a:r>
            <a:r>
              <a:rPr lang="en-US" dirty="0" smtClean="0"/>
              <a:t> VM</a:t>
            </a:r>
          </a:p>
          <a:p>
            <a:r>
              <a:rPr lang="en-US" dirty="0" err="1" smtClean="0"/>
              <a:t>Autoscale</a:t>
            </a:r>
            <a:r>
              <a:rPr lang="en-US" dirty="0" smtClean="0"/>
              <a:t> firewall VMs from load balancers</a:t>
            </a:r>
          </a:p>
          <a:p>
            <a:r>
              <a:rPr lang="en-US" dirty="0" err="1" smtClean="0"/>
              <a:t>Autoscale</a:t>
            </a:r>
            <a:r>
              <a:rPr lang="en-US" dirty="0" smtClean="0"/>
              <a:t> servers and firewalls in front of them</a:t>
            </a:r>
          </a:p>
          <a:p>
            <a:r>
              <a:rPr lang="en-US" dirty="0" smtClean="0"/>
              <a:t>VM in cloud can also be monitored for its performance using Simple Network </a:t>
            </a:r>
            <a:r>
              <a:rPr lang="en-US" dirty="0" err="1" smtClean="0"/>
              <a:t>Monitorning</a:t>
            </a:r>
            <a:r>
              <a:rPr lang="en-US" dirty="0" smtClean="0"/>
              <a:t> Protocol (SNMP) or Windows Management Instrumentation (WMI)</a:t>
            </a:r>
          </a:p>
          <a:p>
            <a:r>
              <a:rPr lang="en-US" dirty="0" smtClean="0"/>
              <a:t>Virtual Private Network (VPN) to connect to protected virtual networks</a:t>
            </a:r>
            <a:endParaRPr lang="en-US" dirty="0"/>
          </a:p>
        </p:txBody>
      </p:sp>
    </p:spTree>
    <p:extLst>
      <p:ext uri="{BB962C8B-B14F-4D97-AF65-F5344CB8AC3E}">
        <p14:creationId xmlns:p14="http://schemas.microsoft.com/office/powerpoint/2010/main" val="135564927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47850" y="909637"/>
            <a:ext cx="7962900" cy="5286375"/>
          </a:xfrm>
          <a:prstGeom prst="rect">
            <a:avLst/>
          </a:prstGeom>
        </p:spPr>
      </p:pic>
    </p:spTree>
    <p:extLst>
      <p:ext uri="{BB962C8B-B14F-4D97-AF65-F5344CB8AC3E}">
        <p14:creationId xmlns:p14="http://schemas.microsoft.com/office/powerpoint/2010/main" val="142706899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95167" y="2464522"/>
            <a:ext cx="3387466" cy="1200329"/>
          </a:xfrm>
          <a:prstGeom prst="rect">
            <a:avLst/>
          </a:prstGeom>
          <a:noFill/>
        </p:spPr>
        <p:txBody>
          <a:bodyPr wrap="none" rtlCol="0">
            <a:spAutoFit/>
          </a:bodyPr>
          <a:lstStyle/>
          <a:p>
            <a:r>
              <a:rPr lang="en-US" dirty="0" smtClean="0"/>
              <a:t>Cloudsecurityalliance.org</a:t>
            </a:r>
          </a:p>
          <a:p>
            <a:r>
              <a:rPr lang="en-US" dirty="0" smtClean="0"/>
              <a:t>Security guidance</a:t>
            </a:r>
          </a:p>
          <a:p>
            <a:r>
              <a:rPr lang="en-US" dirty="0" smtClean="0"/>
              <a:t>Security architectures</a:t>
            </a:r>
          </a:p>
          <a:p>
            <a:r>
              <a:rPr lang="en-US" dirty="0" smtClean="0"/>
              <a:t>Roles, responsibilities, models</a:t>
            </a:r>
            <a:endParaRPr lang="en-US" dirty="0"/>
          </a:p>
        </p:txBody>
      </p:sp>
      <p:pic>
        <p:nvPicPr>
          <p:cNvPr id="5" name="Picture 4"/>
          <p:cNvPicPr>
            <a:picLocks noChangeAspect="1"/>
          </p:cNvPicPr>
          <p:nvPr/>
        </p:nvPicPr>
        <p:blipFill>
          <a:blip r:embed="rId2"/>
          <a:stretch>
            <a:fillRect/>
          </a:stretch>
        </p:blipFill>
        <p:spPr>
          <a:xfrm>
            <a:off x="818183" y="3642376"/>
            <a:ext cx="8870203" cy="3070455"/>
          </a:xfrm>
          <a:prstGeom prst="rect">
            <a:avLst/>
          </a:prstGeom>
        </p:spPr>
      </p:pic>
      <p:sp>
        <p:nvSpPr>
          <p:cNvPr id="2" name="Title 1"/>
          <p:cNvSpPr>
            <a:spLocks noGrp="1"/>
          </p:cNvSpPr>
          <p:nvPr>
            <p:ph type="title"/>
          </p:nvPr>
        </p:nvSpPr>
        <p:spPr/>
        <p:txBody>
          <a:bodyPr/>
          <a:lstStyle/>
          <a:p>
            <a:r>
              <a:rPr lang="en-US" dirty="0" smtClean="0"/>
              <a:t>Cloud Security Alliance</a:t>
            </a:r>
            <a:endParaRPr lang="en-US" dirty="0"/>
          </a:p>
        </p:txBody>
      </p:sp>
      <p:pic>
        <p:nvPicPr>
          <p:cNvPr id="4" name="Picture 3"/>
          <p:cNvPicPr>
            <a:picLocks noChangeAspect="1"/>
          </p:cNvPicPr>
          <p:nvPr/>
        </p:nvPicPr>
        <p:blipFill>
          <a:blip r:embed="rId3"/>
          <a:stretch>
            <a:fillRect/>
          </a:stretch>
        </p:blipFill>
        <p:spPr>
          <a:xfrm>
            <a:off x="1065115" y="2369431"/>
            <a:ext cx="10458450" cy="4343400"/>
          </a:xfrm>
          <a:prstGeom prst="rect">
            <a:avLst/>
          </a:prstGeom>
        </p:spPr>
      </p:pic>
    </p:spTree>
    <p:extLst>
      <p:ext uri="{BB962C8B-B14F-4D97-AF65-F5344CB8AC3E}">
        <p14:creationId xmlns:p14="http://schemas.microsoft.com/office/powerpoint/2010/main" val="22786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67000" y="0"/>
            <a:ext cx="6858000" cy="6858000"/>
          </a:xfrm>
          <a:prstGeom prst="rect">
            <a:avLst/>
          </a:prstGeom>
        </p:spPr>
      </p:pic>
      <p:sp>
        <p:nvSpPr>
          <p:cNvPr id="5" name="TextBox 4"/>
          <p:cNvSpPr txBox="1"/>
          <p:nvPr/>
        </p:nvSpPr>
        <p:spPr>
          <a:xfrm>
            <a:off x="859536" y="2816352"/>
            <a:ext cx="1061509" cy="923330"/>
          </a:xfrm>
          <a:prstGeom prst="rect">
            <a:avLst/>
          </a:prstGeom>
          <a:noFill/>
        </p:spPr>
        <p:txBody>
          <a:bodyPr wrap="none" rtlCol="0">
            <a:spAutoFit/>
          </a:bodyPr>
          <a:lstStyle/>
          <a:p>
            <a:r>
              <a:rPr lang="en-US" dirty="0" smtClean="0"/>
              <a:t>Broker</a:t>
            </a:r>
          </a:p>
          <a:p>
            <a:r>
              <a:rPr lang="en-US" dirty="0" smtClean="0"/>
              <a:t>Cloud</a:t>
            </a:r>
          </a:p>
          <a:p>
            <a:r>
              <a:rPr lang="en-US" dirty="0" smtClean="0"/>
              <a:t>Storage</a:t>
            </a:r>
            <a:endParaRPr lang="en-US" dirty="0"/>
          </a:p>
        </p:txBody>
      </p:sp>
    </p:spTree>
    <p:extLst>
      <p:ext uri="{BB962C8B-B14F-4D97-AF65-F5344CB8AC3E}">
        <p14:creationId xmlns:p14="http://schemas.microsoft.com/office/powerpoint/2010/main" val="225559893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980087" y="183233"/>
            <a:ext cx="8226035" cy="1321003"/>
          </a:xfrm>
        </p:spPr>
        <p:txBody>
          <a:bodyPr>
            <a:spAutoFit/>
          </a:bodyPr>
          <a:lstStyle/>
          <a:p>
            <a:pPr lvl="0"/>
            <a:r>
              <a:rPr lang="en-US" sz="3992" dirty="0">
                <a:solidFill>
                  <a:schemeClr val="tx1"/>
                </a:solidFill>
              </a:rPr>
              <a:t>Encryption Using Normal </a:t>
            </a:r>
            <a:r>
              <a:rPr lang="en-US" sz="3992" dirty="0" smtClean="0">
                <a:solidFill>
                  <a:schemeClr val="tx1"/>
                </a:solidFill>
              </a:rPr>
              <a:t>Passwords – data at rest</a:t>
            </a:r>
            <a:endParaRPr lang="en-US" sz="3992" dirty="0">
              <a:solidFill>
                <a:schemeClr val="tx1"/>
              </a:solidFill>
            </a:endParaRPr>
          </a:p>
        </p:txBody>
      </p:sp>
      <p:grpSp>
        <p:nvGrpSpPr>
          <p:cNvPr id="3" name="Group 2"/>
          <p:cNvGrpSpPr/>
          <p:nvPr/>
        </p:nvGrpSpPr>
        <p:grpSpPr>
          <a:xfrm>
            <a:off x="1940048" y="1828073"/>
            <a:ext cx="2201839" cy="970359"/>
            <a:chOff x="459145" y="2015112"/>
            <a:chExt cx="2427120" cy="1069641"/>
          </a:xfrm>
        </p:grpSpPr>
        <p:sp>
          <p:nvSpPr>
            <p:cNvPr id="4" name="TextBox 3"/>
            <p:cNvSpPr txBox="1"/>
            <p:nvPr/>
          </p:nvSpPr>
          <p:spPr>
            <a:xfrm>
              <a:off x="459145" y="2015112"/>
              <a:ext cx="2427120" cy="649800"/>
            </a:xfrm>
            <a:prstGeom prst="rect">
              <a:avLst/>
            </a:prstGeom>
            <a:solidFill>
              <a:srgbClr val="729FCF"/>
            </a:solidFill>
            <a:ln w="0">
              <a:solidFill>
                <a:srgbClr val="3465A4"/>
              </a:solidFill>
              <a:prstDash val="solid"/>
            </a:ln>
          </p:spPr>
          <p:txBody>
            <a:bodyPr vert="horz" wrap="none" lIns="81646" tIns="40823" rIns="81646" bIns="40823" anchorCtr="0" compatLnSpc="1"/>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1633" b="1" dirty="0">
                  <a:solidFill>
                    <a:srgbClr val="000000"/>
                  </a:solidFill>
                  <a:latin typeface="Verdana" pitchFamily="34"/>
                  <a:ea typeface="DejaVu Sans" pitchFamily="2"/>
                  <a:cs typeface="DejaVu Sans" pitchFamily="2"/>
                </a:rPr>
                <a:t>I, Julie Andrews,</a:t>
              </a:r>
            </a:p>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1633" b="1" dirty="0">
                  <a:solidFill>
                    <a:srgbClr val="000000"/>
                  </a:solidFill>
                  <a:latin typeface="Verdana" pitchFamily="34"/>
                  <a:ea typeface="DejaVu Sans" pitchFamily="2"/>
                  <a:cs typeface="DejaVu Sans" pitchFamily="2"/>
                </a:rPr>
                <a:t>residing at 42 ...</a:t>
              </a:r>
            </a:p>
          </p:txBody>
        </p:sp>
        <p:sp>
          <p:nvSpPr>
            <p:cNvPr id="5" name="Freeform 4"/>
            <p:cNvSpPr/>
            <p:nvPr/>
          </p:nvSpPr>
          <p:spPr>
            <a:xfrm>
              <a:off x="1087204" y="2719713"/>
              <a:ext cx="919080" cy="365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0823" rIns="81646" bIns="40823" anchor="t" anchorCtr="0" compatLnSpc="1">
              <a:noAutofit/>
            </a:bodyPr>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defRPr sz="2400">
                  <a:solidFill>
                    <a:srgbClr val="CC3300"/>
                  </a:solidFill>
                </a:defRPr>
              </a:pPr>
              <a:r>
                <a:rPr lang="en-US" sz="2177" b="1" dirty="0">
                  <a:solidFill>
                    <a:srgbClr val="CC3300"/>
                  </a:solidFill>
                  <a:latin typeface="Verdana" pitchFamily="34"/>
                  <a:ea typeface="DejaVu Sans" pitchFamily="2"/>
                  <a:cs typeface="DejaVu Sans" pitchFamily="2"/>
                </a:rPr>
                <a:t>ORIGINAL</a:t>
              </a:r>
            </a:p>
          </p:txBody>
        </p:sp>
      </p:grpSp>
      <p:grpSp>
        <p:nvGrpSpPr>
          <p:cNvPr id="6" name="Group 5"/>
          <p:cNvGrpSpPr/>
          <p:nvPr/>
        </p:nvGrpSpPr>
        <p:grpSpPr>
          <a:xfrm>
            <a:off x="2171481" y="5528006"/>
            <a:ext cx="2201839" cy="1177667"/>
            <a:chOff x="6678000" y="3182400"/>
            <a:chExt cx="2427120" cy="1298160"/>
          </a:xfrm>
        </p:grpSpPr>
        <p:sp>
          <p:nvSpPr>
            <p:cNvPr id="7" name="TextBox 6"/>
            <p:cNvSpPr txBox="1"/>
            <p:nvPr/>
          </p:nvSpPr>
          <p:spPr>
            <a:xfrm>
              <a:off x="6678000" y="3182400"/>
              <a:ext cx="2427120" cy="1209239"/>
            </a:xfrm>
            <a:prstGeom prst="rect">
              <a:avLst/>
            </a:prstGeom>
            <a:solidFill>
              <a:srgbClr val="729FCF"/>
            </a:solidFill>
            <a:ln w="0">
              <a:solidFill>
                <a:srgbClr val="3465A4"/>
              </a:solidFill>
              <a:prstDash val="solid"/>
            </a:ln>
          </p:spPr>
          <p:txBody>
            <a:bodyPr vert="horz" wrap="none" lIns="81646" tIns="40823" rIns="81646" bIns="40823" anchorCtr="0" compatLnSpc="1"/>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1633" b="1">
                  <a:solidFill>
                    <a:srgbClr val="000000"/>
                  </a:solidFill>
                  <a:latin typeface="Verdana" pitchFamily="34"/>
                  <a:ea typeface="DejaVu Sans" pitchFamily="2"/>
                  <a:cs typeface="DejaVu Sans" pitchFamily="2"/>
                </a:rPr>
                <a:t>y&lt;/PLVDg/kzExgWO&lt;/xgODEDze/?p/å"/!!!</a:t>
              </a:r>
            </a:p>
          </p:txBody>
        </p:sp>
        <p:sp>
          <p:nvSpPr>
            <p:cNvPr id="8" name="Freeform 7"/>
            <p:cNvSpPr/>
            <p:nvPr/>
          </p:nvSpPr>
          <p:spPr>
            <a:xfrm>
              <a:off x="7481519" y="4115520"/>
              <a:ext cx="919080" cy="365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0823" rIns="81646" bIns="40823" anchor="t" anchorCtr="0" compatLnSpc="1">
              <a:noAutofit/>
            </a:bodyPr>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defRPr sz="2400">
                  <a:solidFill>
                    <a:srgbClr val="CC3300"/>
                  </a:solidFill>
                </a:defRPr>
              </a:pPr>
              <a:r>
                <a:rPr lang="en-US" sz="2177" b="1">
                  <a:solidFill>
                    <a:srgbClr val="CC3300"/>
                  </a:solidFill>
                  <a:latin typeface="Verdana" pitchFamily="34"/>
                  <a:ea typeface="DejaVu Sans" pitchFamily="2"/>
                  <a:cs typeface="DejaVu Sans" pitchFamily="2"/>
                </a:rPr>
                <a:t>ENCRYPTED</a:t>
              </a:r>
            </a:p>
          </p:txBody>
        </p:sp>
      </p:grpSp>
      <p:grpSp>
        <p:nvGrpSpPr>
          <p:cNvPr id="10" name="Group 9"/>
          <p:cNvGrpSpPr/>
          <p:nvPr/>
        </p:nvGrpSpPr>
        <p:grpSpPr>
          <a:xfrm>
            <a:off x="2464089" y="2809919"/>
            <a:ext cx="3250714" cy="2599947"/>
            <a:chOff x="1516513" y="3646167"/>
            <a:chExt cx="3583310" cy="2865960"/>
          </a:xfrm>
        </p:grpSpPr>
        <p:sp>
          <p:nvSpPr>
            <p:cNvPr id="11" name="Freeform 10"/>
            <p:cNvSpPr/>
            <p:nvPr/>
          </p:nvSpPr>
          <p:spPr>
            <a:xfrm rot="2700000">
              <a:off x="1704613" y="3458067"/>
              <a:ext cx="2865960" cy="3242160"/>
            </a:xfrm>
            <a:custGeom>
              <a:avLst>
                <a:gd name="f0" fmla="val 20520000"/>
                <a:gd name="f1" fmla="val 5400000"/>
                <a:gd name="f2" fmla="val 5500"/>
              </a:avLst>
              <a:gdLst>
                <a:gd name="f3" fmla="val 21600000"/>
                <a:gd name="f4" fmla="val 10800000"/>
                <a:gd name="f5" fmla="val 5400000"/>
                <a:gd name="f6" fmla="val 180"/>
                <a:gd name="f7" fmla="val w"/>
                <a:gd name="f8" fmla="val h"/>
                <a:gd name="f9" fmla="val 0"/>
                <a:gd name="f10" fmla="*/ 5419351 1 1725033"/>
                <a:gd name="f11" fmla="sqrt 2"/>
                <a:gd name="f12" fmla="*/ 10800 10800 1"/>
                <a:gd name="f13" fmla="val 10800"/>
                <a:gd name="f14" fmla="val 21599999"/>
                <a:gd name="f15" fmla="min 0 21600"/>
                <a:gd name="f16" fmla="max 0 21600"/>
                <a:gd name="f17" fmla="*/ f10 1 2"/>
                <a:gd name="f18" fmla="*/ f7 1 21600"/>
                <a:gd name="f19" fmla="*/ f8 1 21600"/>
                <a:gd name="f20" fmla="*/ f10 1 180"/>
                <a:gd name="f21" fmla="*/ f11 1 2"/>
                <a:gd name="f22" fmla="pin 0 f0 21599999"/>
                <a:gd name="f23" fmla="pin 0 f2 10800"/>
                <a:gd name="f24" fmla="pin 0 f1 21599999"/>
                <a:gd name="f25" fmla="+- f16 0 f15"/>
                <a:gd name="f26" fmla="+- 10800 f23 0"/>
                <a:gd name="f27" fmla="+- f23 0 2700"/>
                <a:gd name="f28" fmla="+- 0 0 f22"/>
                <a:gd name="f29" fmla="+- 0 0 f24"/>
                <a:gd name="f30" fmla="*/ f23 f23 1"/>
                <a:gd name="f31" fmla="*/ 0 f18 1"/>
                <a:gd name="f32" fmla="*/ 21600 f18 1"/>
                <a:gd name="f33" fmla="*/ 21600 f19 1"/>
                <a:gd name="f34" fmla="*/ 0 f19 1"/>
                <a:gd name="f35" fmla="*/ f25 1 2"/>
                <a:gd name="f36" fmla="+- 21600 0 f26"/>
                <a:gd name="f37" fmla="+- f28 f5 0"/>
                <a:gd name="f38" fmla="+- f29 f5 0"/>
                <a:gd name="f39" fmla="+- f15 f35 0"/>
                <a:gd name="f40" fmla="*/ f35 f35 1"/>
                <a:gd name="f41" fmla="*/ f37 f6 1"/>
                <a:gd name="f42" fmla="*/ f38 f6 1"/>
                <a:gd name="f43" fmla="min f26 f36"/>
                <a:gd name="f44" fmla="max f26 f36"/>
                <a:gd name="f45" fmla="*/ f41 1 f4"/>
                <a:gd name="f46" fmla="*/ f42 1 f4"/>
                <a:gd name="f47" fmla="+- f44 0 f43"/>
                <a:gd name="f48" fmla="+- 0 0 f45"/>
                <a:gd name="f49" fmla="+- 0 0 f46"/>
                <a:gd name="f50" fmla="*/ f47 1 2"/>
                <a:gd name="f51" fmla="val f48"/>
                <a:gd name="f52" fmla="val f49"/>
                <a:gd name="f53" fmla="+- f43 f50 0"/>
                <a:gd name="f54" fmla="*/ f50 f50 1"/>
                <a:gd name="f55" fmla="*/ f51 f20 1"/>
                <a:gd name="f56" fmla="*/ f52 f20 1"/>
                <a:gd name="f57" fmla="+- f52 45 0"/>
                <a:gd name="f58" fmla="*/ f51 f10 1"/>
                <a:gd name="f59" fmla="*/ f52 f10 1"/>
                <a:gd name="f60" fmla="+- 0 0 f55"/>
                <a:gd name="f61" fmla="+- 0 0 f56"/>
                <a:gd name="f62" fmla="*/ f57 f10 1"/>
                <a:gd name="f63" fmla="*/ f58 1 f6"/>
                <a:gd name="f64" fmla="*/ f59 1 f6"/>
                <a:gd name="f65" fmla="*/ f60 f4 1"/>
                <a:gd name="f66" fmla="*/ f61 f4 1"/>
                <a:gd name="f67" fmla="*/ f62 1 180"/>
                <a:gd name="f68" fmla="+- 0 0 f63"/>
                <a:gd name="f69" fmla="+- 0 0 f64"/>
                <a:gd name="f70" fmla="*/ f65 1 f10"/>
                <a:gd name="f71" fmla="*/ f66 1 f10"/>
                <a:gd name="f72" fmla="+- 0 0 f67"/>
                <a:gd name="f73" fmla="+- f68 f10 0"/>
                <a:gd name="f74" fmla="+- f69 f10 0"/>
                <a:gd name="f75" fmla="+- f70 0 f5"/>
                <a:gd name="f76" fmla="+- f71 0 f5"/>
                <a:gd name="f77" fmla="*/ f72 f4 1"/>
                <a:gd name="f78" fmla="+- f73 f17 0"/>
                <a:gd name="f79" fmla="+- f74 f17 0"/>
                <a:gd name="f80" fmla="cos 1 f75"/>
                <a:gd name="f81" fmla="sin 1 f75"/>
                <a:gd name="f82" fmla="cos 1 f76"/>
                <a:gd name="f83" fmla="sin 1 f76"/>
                <a:gd name="f84" fmla="*/ f77 1 f10"/>
                <a:gd name="f85" fmla="+- 0 0 f78"/>
                <a:gd name="f86" fmla="+- 0 0 f79"/>
                <a:gd name="f87" fmla="+- 0 0 f80"/>
                <a:gd name="f88" fmla="+- 0 0 f81"/>
                <a:gd name="f89" fmla="+- 0 0 f82"/>
                <a:gd name="f90" fmla="+- 0 0 f83"/>
                <a:gd name="f91" fmla="+- f84 0 f5"/>
                <a:gd name="f92" fmla="*/ f85 f4 1"/>
                <a:gd name="f93" fmla="*/ f86 f4 1"/>
                <a:gd name="f94" fmla="*/ 10800 f87 1"/>
                <a:gd name="f95" fmla="*/ 10800 f88 1"/>
                <a:gd name="f96" fmla="*/ 10800 f89 1"/>
                <a:gd name="f97" fmla="*/ 10800 f90 1"/>
                <a:gd name="f98" fmla="*/ f26 f87 1"/>
                <a:gd name="f99" fmla="*/ f26 f88 1"/>
                <a:gd name="f100" fmla="*/ f26 f89 1"/>
                <a:gd name="f101" fmla="*/ f26 f90 1"/>
                <a:gd name="f102" fmla="*/ 13500 f89 1"/>
                <a:gd name="f103" fmla="*/ 13500 f90 1"/>
                <a:gd name="f104" fmla="*/ f27 f89 1"/>
                <a:gd name="f105" fmla="*/ f27 f90 1"/>
                <a:gd name="f106" fmla="cos 1 f91"/>
                <a:gd name="f107" fmla="sin 1 f91"/>
                <a:gd name="f108" fmla="*/ f92 1 f10"/>
                <a:gd name="f109" fmla="*/ f93 1 f10"/>
                <a:gd name="f110" fmla="+- f94 10800 0"/>
                <a:gd name="f111" fmla="+- f95 10800 0"/>
                <a:gd name="f112" fmla="+- f96 10800 0"/>
                <a:gd name="f113" fmla="+- f97 10800 0"/>
                <a:gd name="f114" fmla="+- f98 10800 0"/>
                <a:gd name="f115" fmla="+- f99 10800 0"/>
                <a:gd name="f116" fmla="+- f100 10800 0"/>
                <a:gd name="f117" fmla="+- f101 10800 0"/>
                <a:gd name="f118" fmla="+- f102 10800 0"/>
                <a:gd name="f119" fmla="+- f103 10800 0"/>
                <a:gd name="f120" fmla="+- f104 10800 0"/>
                <a:gd name="f121" fmla="+- f105 10800 0"/>
                <a:gd name="f122" fmla="+- 0 0 f106"/>
                <a:gd name="f123" fmla="+- 0 0 f107"/>
                <a:gd name="f124" fmla="+- f108 0 f5"/>
                <a:gd name="f125" fmla="+- f109 0 f5"/>
                <a:gd name="f126" fmla="+- f121 0 f119"/>
                <a:gd name="f127" fmla="+- f120 0 f118"/>
                <a:gd name="f128" fmla="cos 1 f124"/>
                <a:gd name="f129" fmla="sin 1 f124"/>
                <a:gd name="f130" fmla="cos 1 f125"/>
                <a:gd name="f131" fmla="sin 1 f125"/>
                <a:gd name="f132" fmla="+- f117 0 f53"/>
                <a:gd name="f133" fmla="+- f116 0 f53"/>
                <a:gd name="f134" fmla="+- f115 0 f53"/>
                <a:gd name="f135" fmla="+- f114 0 f53"/>
                <a:gd name="f136" fmla="+- f111 0 f39"/>
                <a:gd name="f137" fmla="+- f110 0 f39"/>
                <a:gd name="f138" fmla="+- f113 0 f39"/>
                <a:gd name="f139" fmla="+- f112 0 f39"/>
                <a:gd name="f140" fmla="*/ f126 f126 1"/>
                <a:gd name="f141" fmla="*/ f127 f127 1"/>
                <a:gd name="f142" fmla="+- 0 0 f128"/>
                <a:gd name="f143" fmla="+- 0 0 f129"/>
                <a:gd name="f144" fmla="+- 0 0 f130"/>
                <a:gd name="f145" fmla="+- 0 0 f131"/>
                <a:gd name="f146" fmla="at2 f132 f133"/>
                <a:gd name="f147" fmla="at2 f134 f135"/>
                <a:gd name="f148" fmla="at2 f136 f137"/>
                <a:gd name="f149" fmla="at2 f138 f139"/>
                <a:gd name="f150" fmla="+- f140 f141 0"/>
                <a:gd name="f151" fmla="*/ 10800 f142 1"/>
                <a:gd name="f152" fmla="*/ 10800 f143 1"/>
                <a:gd name="f153" fmla="*/ f23 f144 1"/>
                <a:gd name="f154" fmla="*/ f23 f145 1"/>
                <a:gd name="f155" fmla="+- f146 f5 0"/>
                <a:gd name="f156" fmla="+- f147 f5 0"/>
                <a:gd name="f157" fmla="+- f148 f5 0"/>
                <a:gd name="f158" fmla="+- f149 f5 0"/>
                <a:gd name="f159" fmla="sqrt f150"/>
                <a:gd name="f160" fmla="*/ f151 f151 1"/>
                <a:gd name="f161" fmla="*/ f152 f152 1"/>
                <a:gd name="f162" fmla="*/ f153 f153 1"/>
                <a:gd name="f163" fmla="*/ f154 f154 1"/>
                <a:gd name="f164" fmla="*/ f155 f10 1"/>
                <a:gd name="f165" fmla="*/ f156 f10 1"/>
                <a:gd name="f166" fmla="*/ f157 f10 1"/>
                <a:gd name="f167" fmla="*/ f158 f10 1"/>
                <a:gd name="f168" fmla="*/ f21 f159 1"/>
                <a:gd name="f169" fmla="+- f160 f161 0"/>
                <a:gd name="f170" fmla="+- f162 f163 0"/>
                <a:gd name="f171" fmla="*/ f164 1 f4"/>
                <a:gd name="f172" fmla="*/ f165 1 f4"/>
                <a:gd name="f173" fmla="*/ f166 1 f4"/>
                <a:gd name="f174" fmla="*/ f167 1 f4"/>
                <a:gd name="f175" fmla="*/ f168 f122 1"/>
                <a:gd name="f176" fmla="*/ f168 f123 1"/>
                <a:gd name="f177" fmla="sqrt f169"/>
                <a:gd name="f178" fmla="sqrt f170"/>
                <a:gd name="f179" fmla="+- 0 0 f171"/>
                <a:gd name="f180" fmla="+- 0 0 f172"/>
                <a:gd name="f181" fmla="+- 0 0 f173"/>
                <a:gd name="f182" fmla="+- 0 0 f174"/>
                <a:gd name="f183" fmla="+- f120 f175 0"/>
                <a:gd name="f184" fmla="+- f121 f176 0"/>
                <a:gd name="f185" fmla="*/ f12 1 f177"/>
                <a:gd name="f186" fmla="*/ f30 1 f178"/>
                <a:gd name="f187" fmla="+- 0 0 f179"/>
                <a:gd name="f188" fmla="+- 0 0 f180"/>
                <a:gd name="f189" fmla="+- 0 0 f181"/>
                <a:gd name="f190" fmla="+- 0 0 f182"/>
                <a:gd name="f191" fmla="*/ f142 f185 1"/>
                <a:gd name="f192" fmla="*/ f143 f185 1"/>
                <a:gd name="f193" fmla="*/ f144 f186 1"/>
                <a:gd name="f194" fmla="*/ f145 f186 1"/>
                <a:gd name="f195" fmla="*/ f187 f4 1"/>
                <a:gd name="f196" fmla="*/ f188 f4 1"/>
                <a:gd name="f197" fmla="*/ f189 f4 1"/>
                <a:gd name="f198" fmla="*/ f190 f4 1"/>
                <a:gd name="f199" fmla="+- 10800 0 f191"/>
                <a:gd name="f200" fmla="+- 10800 0 f192"/>
                <a:gd name="f201" fmla="+- 10800 0 f193"/>
                <a:gd name="f202" fmla="+- 10800 0 f194"/>
                <a:gd name="f203" fmla="*/ f195 1 f10"/>
                <a:gd name="f204" fmla="*/ f196 1 f10"/>
                <a:gd name="f205" fmla="*/ f197 1 f10"/>
                <a:gd name="f206" fmla="*/ f198 1 f10"/>
                <a:gd name="f207" fmla="*/ f199 f18 1"/>
                <a:gd name="f208" fmla="*/ f200 f19 1"/>
                <a:gd name="f209" fmla="*/ f201 f18 1"/>
                <a:gd name="f210" fmla="*/ f202 f19 1"/>
                <a:gd name="f211" fmla="+- f203 0 f5"/>
                <a:gd name="f212" fmla="+- f204 0 f5"/>
                <a:gd name="f213" fmla="+- f205 0 f5"/>
                <a:gd name="f214" fmla="+- f206 0 f5"/>
                <a:gd name="f215" fmla="cos 1 f211"/>
                <a:gd name="f216" fmla="sin 1 f211"/>
                <a:gd name="f217" fmla="+- f212 0 f211"/>
                <a:gd name="f218" fmla="cos 1 f213"/>
                <a:gd name="f219" fmla="sin 1 f213"/>
                <a:gd name="f220" fmla="+- f214 0 f213"/>
                <a:gd name="f221" fmla="+- 0 0 f215"/>
                <a:gd name="f222" fmla="+- 0 0 f216"/>
                <a:gd name="f223" fmla="+- f217 0 f3"/>
                <a:gd name="f224" fmla="+- 0 0 f218"/>
                <a:gd name="f225" fmla="+- 0 0 f219"/>
                <a:gd name="f226" fmla="+- f220 f3 0"/>
                <a:gd name="f227" fmla="*/ f50 f221 1"/>
                <a:gd name="f228" fmla="*/ f50 f222 1"/>
                <a:gd name="f229" fmla="?: f217 f223 f217"/>
                <a:gd name="f230" fmla="*/ f35 f224 1"/>
                <a:gd name="f231" fmla="*/ f35 f225 1"/>
                <a:gd name="f232" fmla="?: f220 f220 f226"/>
                <a:gd name="f233" fmla="*/ f227 f227 1"/>
                <a:gd name="f234" fmla="*/ f228 f228 1"/>
                <a:gd name="f235" fmla="*/ f230 f230 1"/>
                <a:gd name="f236" fmla="*/ f231 f231 1"/>
                <a:gd name="f237" fmla="+- f233 f234 0"/>
                <a:gd name="f238" fmla="+- f235 f236 0"/>
                <a:gd name="f239" fmla="sqrt f237"/>
                <a:gd name="f240" fmla="sqrt f238"/>
                <a:gd name="f241" fmla="*/ f54 1 f239"/>
                <a:gd name="f242" fmla="*/ f40 1 f240"/>
                <a:gd name="f243" fmla="*/ f221 f241 1"/>
                <a:gd name="f244" fmla="*/ f222 f241 1"/>
                <a:gd name="f245" fmla="*/ f224 f242 1"/>
                <a:gd name="f246" fmla="*/ f225 f242 1"/>
                <a:gd name="f247" fmla="+- f53 0 f243"/>
                <a:gd name="f248" fmla="+- f53 0 f244"/>
                <a:gd name="f249" fmla="+- f39 0 f245"/>
                <a:gd name="f250" fmla="+- f39 0 f246"/>
              </a:gdLst>
              <a:ahLst>
                <a:ahPolar gdRefAng="f0" minAng="f9" maxAng="f14">
                  <a:pos x="f207" y="f208"/>
                </a:ahPolar>
                <a:ahPolar gdRefR="f2" minR="f9" maxR="f13" gdRefAng="f1" minAng="f9" maxAng="f14">
                  <a:pos x="f209" y="f210"/>
                </a:ahPolar>
              </a:ahLst>
              <a:cxnLst>
                <a:cxn ang="3cd4">
                  <a:pos x="hc" y="t"/>
                </a:cxn>
                <a:cxn ang="0">
                  <a:pos x="r" y="vc"/>
                </a:cxn>
                <a:cxn ang="cd4">
                  <a:pos x="hc" y="b"/>
                </a:cxn>
                <a:cxn ang="cd2">
                  <a:pos x="l" y="vc"/>
                </a:cxn>
              </a:cxnLst>
              <a:rect l="f31" t="f34" r="f32" b="f33"/>
              <a:pathLst>
                <a:path w="21600" h="21600">
                  <a:moveTo>
                    <a:pt x="f247" y="f248"/>
                  </a:moveTo>
                  <a:arcTo wR="f50" hR="f50" stAng="f211" swAng="f229"/>
                  <a:lnTo>
                    <a:pt x="f249" y="f250"/>
                  </a:lnTo>
                  <a:arcTo wR="f35" hR="f35" stAng="f213" swAng="f232"/>
                  <a:lnTo>
                    <a:pt x="f119" y="f118"/>
                  </a:lnTo>
                  <a:lnTo>
                    <a:pt x="f184" y="f183"/>
                  </a:lnTo>
                  <a:lnTo>
                    <a:pt x="f121" y="f120"/>
                  </a:lnTo>
                  <a:close/>
                </a:path>
              </a:pathLst>
            </a:custGeom>
            <a:solidFill>
              <a:srgbClr val="CCCCCC">
                <a:alpha val="70000"/>
              </a:srgbClr>
            </a:solidFill>
            <a:ln w="0">
              <a:solidFill>
                <a:srgbClr val="3465A4">
                  <a:alpha val="30000"/>
                </a:srgbClr>
              </a:solidFill>
              <a:prstDash val="solid"/>
              <a:headEnd type="arrow"/>
            </a:ln>
          </p:spPr>
          <p:txBody>
            <a:bodyPr vert="horz" wrap="none" lIns="81646" tIns="40823" rIns="81646" bIns="40823" anchor="ctr" anchorCtr="0" compatLnSpc="1">
              <a:noAutofit/>
            </a:bodyPr>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endParaRPr lang="en-US" sz="1633" b="1">
                <a:solidFill>
                  <a:srgbClr val="000000"/>
                </a:solidFill>
                <a:latin typeface="Verdana" pitchFamily="34"/>
                <a:ea typeface="DejaVu Sans" pitchFamily="2"/>
                <a:cs typeface="DejaVu Sans" pitchFamily="2"/>
              </a:endParaRPr>
            </a:p>
          </p:txBody>
        </p:sp>
        <p:sp>
          <p:nvSpPr>
            <p:cNvPr id="12" name="TextBox 11"/>
            <p:cNvSpPr txBox="1"/>
            <p:nvPr/>
          </p:nvSpPr>
          <p:spPr>
            <a:xfrm>
              <a:off x="3062701" y="4460403"/>
              <a:ext cx="2037122" cy="467606"/>
            </a:xfrm>
            <a:prstGeom prst="rect">
              <a:avLst/>
            </a:prstGeom>
            <a:noFill/>
            <a:ln>
              <a:noFill/>
            </a:ln>
          </p:spPr>
          <p:txBody>
            <a:bodyPr vert="horz" wrap="none" lIns="81646" tIns="40823" rIns="81646" bIns="40823" anchorCtr="0" compatLnSpc="1">
              <a:spAutoFit/>
            </a:bodyPr>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2177" b="1" dirty="0">
                  <a:solidFill>
                    <a:srgbClr val="666666"/>
                  </a:solidFill>
                  <a:latin typeface="Verdana" pitchFamily="34"/>
                  <a:ea typeface="DejaVu Sans" pitchFamily="2"/>
                  <a:cs typeface="DejaVu Sans" pitchFamily="2"/>
                </a:rPr>
                <a:t>Encryption</a:t>
              </a:r>
            </a:p>
          </p:txBody>
        </p:sp>
      </p:grpSp>
      <p:grpSp>
        <p:nvGrpSpPr>
          <p:cNvPr id="13" name="Group 12"/>
          <p:cNvGrpSpPr/>
          <p:nvPr/>
        </p:nvGrpSpPr>
        <p:grpSpPr>
          <a:xfrm>
            <a:off x="1001601" y="2648608"/>
            <a:ext cx="3395713" cy="2599947"/>
            <a:chOff x="-286591" y="5544447"/>
            <a:chExt cx="3743144" cy="2865961"/>
          </a:xfrm>
        </p:grpSpPr>
        <p:sp>
          <p:nvSpPr>
            <p:cNvPr id="14" name="Freeform 13"/>
            <p:cNvSpPr/>
            <p:nvPr/>
          </p:nvSpPr>
          <p:spPr>
            <a:xfrm rot="2700000" flipH="1" flipV="1">
              <a:off x="402492" y="5356348"/>
              <a:ext cx="2865961" cy="3242160"/>
            </a:xfrm>
            <a:custGeom>
              <a:avLst>
                <a:gd name="f0" fmla="val 20520000"/>
                <a:gd name="f1" fmla="val 5400000"/>
                <a:gd name="f2" fmla="val 5500"/>
              </a:avLst>
              <a:gdLst>
                <a:gd name="f3" fmla="val 21600000"/>
                <a:gd name="f4" fmla="val 10800000"/>
                <a:gd name="f5" fmla="val 5400000"/>
                <a:gd name="f6" fmla="val 180"/>
                <a:gd name="f7" fmla="val w"/>
                <a:gd name="f8" fmla="val h"/>
                <a:gd name="f9" fmla="val 0"/>
                <a:gd name="f10" fmla="*/ 5419351 1 1725033"/>
                <a:gd name="f11" fmla="sqrt 2"/>
                <a:gd name="f12" fmla="*/ 10800 10800 1"/>
                <a:gd name="f13" fmla="val 10800"/>
                <a:gd name="f14" fmla="val 21599999"/>
                <a:gd name="f15" fmla="min 0 21600"/>
                <a:gd name="f16" fmla="max 0 21600"/>
                <a:gd name="f17" fmla="*/ f10 1 2"/>
                <a:gd name="f18" fmla="*/ f7 1 21600"/>
                <a:gd name="f19" fmla="*/ f8 1 21600"/>
                <a:gd name="f20" fmla="*/ f10 1 180"/>
                <a:gd name="f21" fmla="*/ f11 1 2"/>
                <a:gd name="f22" fmla="pin 0 f0 21599999"/>
                <a:gd name="f23" fmla="pin 0 f2 10800"/>
                <a:gd name="f24" fmla="pin 0 f1 21599999"/>
                <a:gd name="f25" fmla="+- f16 0 f15"/>
                <a:gd name="f26" fmla="+- 10800 f23 0"/>
                <a:gd name="f27" fmla="+- f23 0 2700"/>
                <a:gd name="f28" fmla="+- 0 0 f22"/>
                <a:gd name="f29" fmla="+- 0 0 f24"/>
                <a:gd name="f30" fmla="*/ f23 f23 1"/>
                <a:gd name="f31" fmla="*/ 0 f18 1"/>
                <a:gd name="f32" fmla="*/ 21600 f18 1"/>
                <a:gd name="f33" fmla="*/ 21600 f19 1"/>
                <a:gd name="f34" fmla="*/ 0 f19 1"/>
                <a:gd name="f35" fmla="*/ f25 1 2"/>
                <a:gd name="f36" fmla="+- 21600 0 f26"/>
                <a:gd name="f37" fmla="+- f28 f5 0"/>
                <a:gd name="f38" fmla="+- f29 f5 0"/>
                <a:gd name="f39" fmla="+- f15 f35 0"/>
                <a:gd name="f40" fmla="*/ f35 f35 1"/>
                <a:gd name="f41" fmla="*/ f37 f6 1"/>
                <a:gd name="f42" fmla="*/ f38 f6 1"/>
                <a:gd name="f43" fmla="min f26 f36"/>
                <a:gd name="f44" fmla="max f26 f36"/>
                <a:gd name="f45" fmla="*/ f41 1 f4"/>
                <a:gd name="f46" fmla="*/ f42 1 f4"/>
                <a:gd name="f47" fmla="+- f44 0 f43"/>
                <a:gd name="f48" fmla="+- 0 0 f45"/>
                <a:gd name="f49" fmla="+- 0 0 f46"/>
                <a:gd name="f50" fmla="*/ f47 1 2"/>
                <a:gd name="f51" fmla="val f48"/>
                <a:gd name="f52" fmla="val f49"/>
                <a:gd name="f53" fmla="+- f43 f50 0"/>
                <a:gd name="f54" fmla="*/ f50 f50 1"/>
                <a:gd name="f55" fmla="*/ f51 f20 1"/>
                <a:gd name="f56" fmla="*/ f52 f20 1"/>
                <a:gd name="f57" fmla="+- f52 45 0"/>
                <a:gd name="f58" fmla="*/ f51 f10 1"/>
                <a:gd name="f59" fmla="*/ f52 f10 1"/>
                <a:gd name="f60" fmla="+- 0 0 f55"/>
                <a:gd name="f61" fmla="+- 0 0 f56"/>
                <a:gd name="f62" fmla="*/ f57 f10 1"/>
                <a:gd name="f63" fmla="*/ f58 1 f6"/>
                <a:gd name="f64" fmla="*/ f59 1 f6"/>
                <a:gd name="f65" fmla="*/ f60 f4 1"/>
                <a:gd name="f66" fmla="*/ f61 f4 1"/>
                <a:gd name="f67" fmla="*/ f62 1 180"/>
                <a:gd name="f68" fmla="+- 0 0 f63"/>
                <a:gd name="f69" fmla="+- 0 0 f64"/>
                <a:gd name="f70" fmla="*/ f65 1 f10"/>
                <a:gd name="f71" fmla="*/ f66 1 f10"/>
                <a:gd name="f72" fmla="+- 0 0 f67"/>
                <a:gd name="f73" fmla="+- f68 f10 0"/>
                <a:gd name="f74" fmla="+- f69 f10 0"/>
                <a:gd name="f75" fmla="+- f70 0 f5"/>
                <a:gd name="f76" fmla="+- f71 0 f5"/>
                <a:gd name="f77" fmla="*/ f72 f4 1"/>
                <a:gd name="f78" fmla="+- f73 f17 0"/>
                <a:gd name="f79" fmla="+- f74 f17 0"/>
                <a:gd name="f80" fmla="cos 1 f75"/>
                <a:gd name="f81" fmla="sin 1 f75"/>
                <a:gd name="f82" fmla="cos 1 f76"/>
                <a:gd name="f83" fmla="sin 1 f76"/>
                <a:gd name="f84" fmla="*/ f77 1 f10"/>
                <a:gd name="f85" fmla="+- 0 0 f78"/>
                <a:gd name="f86" fmla="+- 0 0 f79"/>
                <a:gd name="f87" fmla="+- 0 0 f80"/>
                <a:gd name="f88" fmla="+- 0 0 f81"/>
                <a:gd name="f89" fmla="+- 0 0 f82"/>
                <a:gd name="f90" fmla="+- 0 0 f83"/>
                <a:gd name="f91" fmla="+- f84 0 f5"/>
                <a:gd name="f92" fmla="*/ f85 f4 1"/>
                <a:gd name="f93" fmla="*/ f86 f4 1"/>
                <a:gd name="f94" fmla="*/ 10800 f87 1"/>
                <a:gd name="f95" fmla="*/ 10800 f88 1"/>
                <a:gd name="f96" fmla="*/ 10800 f89 1"/>
                <a:gd name="f97" fmla="*/ 10800 f90 1"/>
                <a:gd name="f98" fmla="*/ f26 f87 1"/>
                <a:gd name="f99" fmla="*/ f26 f88 1"/>
                <a:gd name="f100" fmla="*/ f26 f89 1"/>
                <a:gd name="f101" fmla="*/ f26 f90 1"/>
                <a:gd name="f102" fmla="*/ 13500 f89 1"/>
                <a:gd name="f103" fmla="*/ 13500 f90 1"/>
                <a:gd name="f104" fmla="*/ f27 f89 1"/>
                <a:gd name="f105" fmla="*/ f27 f90 1"/>
                <a:gd name="f106" fmla="cos 1 f91"/>
                <a:gd name="f107" fmla="sin 1 f91"/>
                <a:gd name="f108" fmla="*/ f92 1 f10"/>
                <a:gd name="f109" fmla="*/ f93 1 f10"/>
                <a:gd name="f110" fmla="+- f94 10800 0"/>
                <a:gd name="f111" fmla="+- f95 10800 0"/>
                <a:gd name="f112" fmla="+- f96 10800 0"/>
                <a:gd name="f113" fmla="+- f97 10800 0"/>
                <a:gd name="f114" fmla="+- f98 10800 0"/>
                <a:gd name="f115" fmla="+- f99 10800 0"/>
                <a:gd name="f116" fmla="+- f100 10800 0"/>
                <a:gd name="f117" fmla="+- f101 10800 0"/>
                <a:gd name="f118" fmla="+- f102 10800 0"/>
                <a:gd name="f119" fmla="+- f103 10800 0"/>
                <a:gd name="f120" fmla="+- f104 10800 0"/>
                <a:gd name="f121" fmla="+- f105 10800 0"/>
                <a:gd name="f122" fmla="+- 0 0 f106"/>
                <a:gd name="f123" fmla="+- 0 0 f107"/>
                <a:gd name="f124" fmla="+- f108 0 f5"/>
                <a:gd name="f125" fmla="+- f109 0 f5"/>
                <a:gd name="f126" fmla="+- f121 0 f119"/>
                <a:gd name="f127" fmla="+- f120 0 f118"/>
                <a:gd name="f128" fmla="cos 1 f124"/>
                <a:gd name="f129" fmla="sin 1 f124"/>
                <a:gd name="f130" fmla="cos 1 f125"/>
                <a:gd name="f131" fmla="sin 1 f125"/>
                <a:gd name="f132" fmla="+- f117 0 f53"/>
                <a:gd name="f133" fmla="+- f116 0 f53"/>
                <a:gd name="f134" fmla="+- f115 0 f53"/>
                <a:gd name="f135" fmla="+- f114 0 f53"/>
                <a:gd name="f136" fmla="+- f111 0 f39"/>
                <a:gd name="f137" fmla="+- f110 0 f39"/>
                <a:gd name="f138" fmla="+- f113 0 f39"/>
                <a:gd name="f139" fmla="+- f112 0 f39"/>
                <a:gd name="f140" fmla="*/ f126 f126 1"/>
                <a:gd name="f141" fmla="*/ f127 f127 1"/>
                <a:gd name="f142" fmla="+- 0 0 f128"/>
                <a:gd name="f143" fmla="+- 0 0 f129"/>
                <a:gd name="f144" fmla="+- 0 0 f130"/>
                <a:gd name="f145" fmla="+- 0 0 f131"/>
                <a:gd name="f146" fmla="at2 f132 f133"/>
                <a:gd name="f147" fmla="at2 f134 f135"/>
                <a:gd name="f148" fmla="at2 f136 f137"/>
                <a:gd name="f149" fmla="at2 f138 f139"/>
                <a:gd name="f150" fmla="+- f140 f141 0"/>
                <a:gd name="f151" fmla="*/ 10800 f142 1"/>
                <a:gd name="f152" fmla="*/ 10800 f143 1"/>
                <a:gd name="f153" fmla="*/ f23 f144 1"/>
                <a:gd name="f154" fmla="*/ f23 f145 1"/>
                <a:gd name="f155" fmla="+- f146 f5 0"/>
                <a:gd name="f156" fmla="+- f147 f5 0"/>
                <a:gd name="f157" fmla="+- f148 f5 0"/>
                <a:gd name="f158" fmla="+- f149 f5 0"/>
                <a:gd name="f159" fmla="sqrt f150"/>
                <a:gd name="f160" fmla="*/ f151 f151 1"/>
                <a:gd name="f161" fmla="*/ f152 f152 1"/>
                <a:gd name="f162" fmla="*/ f153 f153 1"/>
                <a:gd name="f163" fmla="*/ f154 f154 1"/>
                <a:gd name="f164" fmla="*/ f155 f10 1"/>
                <a:gd name="f165" fmla="*/ f156 f10 1"/>
                <a:gd name="f166" fmla="*/ f157 f10 1"/>
                <a:gd name="f167" fmla="*/ f158 f10 1"/>
                <a:gd name="f168" fmla="*/ f21 f159 1"/>
                <a:gd name="f169" fmla="+- f160 f161 0"/>
                <a:gd name="f170" fmla="+- f162 f163 0"/>
                <a:gd name="f171" fmla="*/ f164 1 f4"/>
                <a:gd name="f172" fmla="*/ f165 1 f4"/>
                <a:gd name="f173" fmla="*/ f166 1 f4"/>
                <a:gd name="f174" fmla="*/ f167 1 f4"/>
                <a:gd name="f175" fmla="*/ f168 f122 1"/>
                <a:gd name="f176" fmla="*/ f168 f123 1"/>
                <a:gd name="f177" fmla="sqrt f169"/>
                <a:gd name="f178" fmla="sqrt f170"/>
                <a:gd name="f179" fmla="+- 0 0 f171"/>
                <a:gd name="f180" fmla="+- 0 0 f172"/>
                <a:gd name="f181" fmla="+- 0 0 f173"/>
                <a:gd name="f182" fmla="+- 0 0 f174"/>
                <a:gd name="f183" fmla="+- f120 f175 0"/>
                <a:gd name="f184" fmla="+- f121 f176 0"/>
                <a:gd name="f185" fmla="*/ f12 1 f177"/>
                <a:gd name="f186" fmla="*/ f30 1 f178"/>
                <a:gd name="f187" fmla="+- 0 0 f179"/>
                <a:gd name="f188" fmla="+- 0 0 f180"/>
                <a:gd name="f189" fmla="+- 0 0 f181"/>
                <a:gd name="f190" fmla="+- 0 0 f182"/>
                <a:gd name="f191" fmla="*/ f142 f185 1"/>
                <a:gd name="f192" fmla="*/ f143 f185 1"/>
                <a:gd name="f193" fmla="*/ f144 f186 1"/>
                <a:gd name="f194" fmla="*/ f145 f186 1"/>
                <a:gd name="f195" fmla="*/ f187 f4 1"/>
                <a:gd name="f196" fmla="*/ f188 f4 1"/>
                <a:gd name="f197" fmla="*/ f189 f4 1"/>
                <a:gd name="f198" fmla="*/ f190 f4 1"/>
                <a:gd name="f199" fmla="+- 10800 0 f191"/>
                <a:gd name="f200" fmla="+- 10800 0 f192"/>
                <a:gd name="f201" fmla="+- 10800 0 f193"/>
                <a:gd name="f202" fmla="+- 10800 0 f194"/>
                <a:gd name="f203" fmla="*/ f195 1 f10"/>
                <a:gd name="f204" fmla="*/ f196 1 f10"/>
                <a:gd name="f205" fmla="*/ f197 1 f10"/>
                <a:gd name="f206" fmla="*/ f198 1 f10"/>
                <a:gd name="f207" fmla="*/ f199 f18 1"/>
                <a:gd name="f208" fmla="*/ f200 f19 1"/>
                <a:gd name="f209" fmla="*/ f201 f18 1"/>
                <a:gd name="f210" fmla="*/ f202 f19 1"/>
                <a:gd name="f211" fmla="+- f203 0 f5"/>
                <a:gd name="f212" fmla="+- f204 0 f5"/>
                <a:gd name="f213" fmla="+- f205 0 f5"/>
                <a:gd name="f214" fmla="+- f206 0 f5"/>
                <a:gd name="f215" fmla="cos 1 f211"/>
                <a:gd name="f216" fmla="sin 1 f211"/>
                <a:gd name="f217" fmla="+- f212 0 f211"/>
                <a:gd name="f218" fmla="cos 1 f213"/>
                <a:gd name="f219" fmla="sin 1 f213"/>
                <a:gd name="f220" fmla="+- f214 0 f213"/>
                <a:gd name="f221" fmla="+- 0 0 f215"/>
                <a:gd name="f222" fmla="+- 0 0 f216"/>
                <a:gd name="f223" fmla="+- f217 0 f3"/>
                <a:gd name="f224" fmla="+- 0 0 f218"/>
                <a:gd name="f225" fmla="+- 0 0 f219"/>
                <a:gd name="f226" fmla="+- f220 f3 0"/>
                <a:gd name="f227" fmla="*/ f50 f221 1"/>
                <a:gd name="f228" fmla="*/ f50 f222 1"/>
                <a:gd name="f229" fmla="?: f217 f223 f217"/>
                <a:gd name="f230" fmla="*/ f35 f224 1"/>
                <a:gd name="f231" fmla="*/ f35 f225 1"/>
                <a:gd name="f232" fmla="?: f220 f220 f226"/>
                <a:gd name="f233" fmla="*/ f227 f227 1"/>
                <a:gd name="f234" fmla="*/ f228 f228 1"/>
                <a:gd name="f235" fmla="*/ f230 f230 1"/>
                <a:gd name="f236" fmla="*/ f231 f231 1"/>
                <a:gd name="f237" fmla="+- f233 f234 0"/>
                <a:gd name="f238" fmla="+- f235 f236 0"/>
                <a:gd name="f239" fmla="sqrt f237"/>
                <a:gd name="f240" fmla="sqrt f238"/>
                <a:gd name="f241" fmla="*/ f54 1 f239"/>
                <a:gd name="f242" fmla="*/ f40 1 f240"/>
                <a:gd name="f243" fmla="*/ f221 f241 1"/>
                <a:gd name="f244" fmla="*/ f222 f241 1"/>
                <a:gd name="f245" fmla="*/ f224 f242 1"/>
                <a:gd name="f246" fmla="*/ f225 f242 1"/>
                <a:gd name="f247" fmla="+- f53 0 f243"/>
                <a:gd name="f248" fmla="+- f53 0 f244"/>
                <a:gd name="f249" fmla="+- f39 0 f245"/>
                <a:gd name="f250" fmla="+- f39 0 f246"/>
              </a:gdLst>
              <a:ahLst>
                <a:ahPolar gdRefAng="f0" minAng="f9" maxAng="f14">
                  <a:pos x="f207" y="f208"/>
                </a:ahPolar>
                <a:ahPolar gdRefR="f2" minR="f9" maxR="f13" gdRefAng="f1" minAng="f9" maxAng="f14">
                  <a:pos x="f209" y="f210"/>
                </a:ahPolar>
              </a:ahLst>
              <a:cxnLst>
                <a:cxn ang="3cd4">
                  <a:pos x="hc" y="t"/>
                </a:cxn>
                <a:cxn ang="0">
                  <a:pos x="r" y="vc"/>
                </a:cxn>
                <a:cxn ang="cd4">
                  <a:pos x="hc" y="b"/>
                </a:cxn>
                <a:cxn ang="cd2">
                  <a:pos x="l" y="vc"/>
                </a:cxn>
              </a:cxnLst>
              <a:rect l="f31" t="f34" r="f32" b="f33"/>
              <a:pathLst>
                <a:path w="21600" h="21600">
                  <a:moveTo>
                    <a:pt x="f247" y="f248"/>
                  </a:moveTo>
                  <a:arcTo wR="f50" hR="f50" stAng="f211" swAng="f229"/>
                  <a:lnTo>
                    <a:pt x="f249" y="f250"/>
                  </a:lnTo>
                  <a:arcTo wR="f35" hR="f35" stAng="f213" swAng="f232"/>
                  <a:lnTo>
                    <a:pt x="f119" y="f118"/>
                  </a:lnTo>
                  <a:lnTo>
                    <a:pt x="f184" y="f183"/>
                  </a:lnTo>
                  <a:lnTo>
                    <a:pt x="f121" y="f120"/>
                  </a:lnTo>
                  <a:close/>
                </a:path>
              </a:pathLst>
            </a:custGeom>
            <a:solidFill>
              <a:srgbClr val="B2B2B2">
                <a:alpha val="70000"/>
              </a:srgbClr>
            </a:solidFill>
            <a:ln w="12600">
              <a:solidFill>
                <a:srgbClr val="FFFFFF"/>
              </a:solidFill>
              <a:prstDash val="solid"/>
            </a:ln>
          </p:spPr>
          <p:txBody>
            <a:bodyPr vert="horz" wrap="none" lIns="87198" tIns="46375" rIns="87198" bIns="46375" anchor="ctr" anchorCtr="0" compatLnSpc="1">
              <a:noAutofit/>
            </a:bodyPr>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endParaRPr lang="en-US" sz="1633" b="1">
                <a:solidFill>
                  <a:srgbClr val="000000"/>
                </a:solidFill>
                <a:latin typeface="Verdana" pitchFamily="34"/>
                <a:ea typeface="DejaVu Sans" pitchFamily="2"/>
                <a:cs typeface="DejaVu Sans" pitchFamily="2"/>
              </a:endParaRPr>
            </a:p>
          </p:txBody>
        </p:sp>
        <p:sp>
          <p:nvSpPr>
            <p:cNvPr id="15" name="TextBox 14"/>
            <p:cNvSpPr txBox="1"/>
            <p:nvPr/>
          </p:nvSpPr>
          <p:spPr>
            <a:xfrm>
              <a:off x="-286591" y="6736689"/>
              <a:ext cx="2068928" cy="467607"/>
            </a:xfrm>
            <a:prstGeom prst="rect">
              <a:avLst/>
            </a:prstGeom>
            <a:noFill/>
            <a:ln>
              <a:noFill/>
            </a:ln>
          </p:spPr>
          <p:txBody>
            <a:bodyPr vert="horz" wrap="none" lIns="81646" tIns="40823" rIns="81646" bIns="40823" anchorCtr="0" compatLnSpc="1">
              <a:spAutoFit/>
            </a:bodyPr>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2177" b="1" dirty="0">
                  <a:solidFill>
                    <a:srgbClr val="666666"/>
                  </a:solidFill>
                  <a:latin typeface="Verdana" pitchFamily="34"/>
                  <a:ea typeface="DejaVu Sans" pitchFamily="2"/>
                  <a:cs typeface="DejaVu Sans" pitchFamily="2"/>
                </a:rPr>
                <a:t>Decryption</a:t>
              </a:r>
            </a:p>
          </p:txBody>
        </p:sp>
      </p:grpSp>
      <p:sp>
        <p:nvSpPr>
          <p:cNvPr id="16" name="Freeform 15"/>
          <p:cNvSpPr/>
          <p:nvPr/>
        </p:nvSpPr>
        <p:spPr>
          <a:xfrm>
            <a:off x="2485865" y="4175930"/>
            <a:ext cx="833773" cy="33115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0823" rIns="81646" bIns="40823" anchor="t" anchorCtr="0" compatLnSpc="1">
            <a:noAutofit/>
          </a:bodyPr>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defRPr sz="2400">
                <a:solidFill>
                  <a:srgbClr val="CC3300"/>
                </a:solidFill>
              </a:defRPr>
            </a:pPr>
            <a:r>
              <a:rPr lang="en-US" sz="2177" b="1" dirty="0">
                <a:solidFill>
                  <a:srgbClr val="CC3300"/>
                </a:solidFill>
                <a:latin typeface="Verdana" pitchFamily="34"/>
                <a:ea typeface="DejaVu Sans" pitchFamily="2"/>
                <a:cs typeface="DejaVu Sans" pitchFamily="2"/>
              </a:rPr>
              <a:t>PASSWORD</a:t>
            </a:r>
          </a:p>
        </p:txBody>
      </p:sp>
      <p:sp>
        <p:nvSpPr>
          <p:cNvPr id="17" name="TextBox 16"/>
          <p:cNvSpPr txBox="1"/>
          <p:nvPr/>
        </p:nvSpPr>
        <p:spPr>
          <a:xfrm>
            <a:off x="5714803" y="1743139"/>
            <a:ext cx="6503610" cy="3784867"/>
          </a:xfrm>
          <a:prstGeom prst="rect">
            <a:avLst/>
          </a:prstGeom>
          <a:solidFill>
            <a:srgbClr val="FFFFFF"/>
          </a:solidFill>
          <a:ln w="0">
            <a:solidFill>
              <a:srgbClr val="000000"/>
            </a:solidFill>
            <a:prstDash val="solid"/>
          </a:ln>
        </p:spPr>
        <p:txBody>
          <a:bodyPr vert="horz" wrap="none" lIns="81646" tIns="40823" rIns="81646" bIns="40823" anchor="ctr" anchorCtr="0" compatLnSpc="1">
            <a:spAutoFit/>
          </a:bodyPr>
          <a:lstStyle/>
          <a:p>
            <a:pPr hangingPunct="0">
              <a:lnSpc>
                <a:spcPct val="102000"/>
              </a:lnSpc>
              <a:spcBef>
                <a:spcPts val="514"/>
              </a:spcBef>
              <a:spcAft>
                <a:spcPts val="514"/>
              </a:spcAft>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2903">
                <a:solidFill>
                  <a:srgbClr val="000000"/>
                </a:solidFill>
                <a:latin typeface="Verdana" pitchFamily="34"/>
                <a:ea typeface="DejaVu Sans" pitchFamily="2"/>
                <a:cs typeface="DejaVu Sans" pitchFamily="2"/>
              </a:rPr>
              <a:t>How it works:</a:t>
            </a:r>
          </a:p>
          <a:p>
            <a:pPr hangingPunct="0">
              <a:lnSpc>
                <a:spcPct val="102000"/>
              </a:lnSpc>
              <a:spcBef>
                <a:spcPts val="514"/>
              </a:spcBef>
              <a:spcAft>
                <a:spcPts val="514"/>
              </a:spcAft>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2903">
                <a:solidFill>
                  <a:srgbClr val="000000"/>
                </a:solidFill>
                <a:latin typeface="Verdana" pitchFamily="34"/>
                <a:ea typeface="DejaVu Sans" pitchFamily="2"/>
                <a:cs typeface="DejaVu Sans" pitchFamily="2"/>
              </a:rPr>
              <a:t>• At encryption</a:t>
            </a:r>
          </a:p>
          <a:p>
            <a:pPr hangingPunct="0">
              <a:lnSpc>
                <a:spcPct val="102000"/>
              </a:lnSpc>
              <a:spcBef>
                <a:spcPts val="514"/>
              </a:spcBef>
              <a:spcAft>
                <a:spcPts val="514"/>
              </a:spcAft>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2903">
                <a:solidFill>
                  <a:srgbClr val="000000"/>
                </a:solidFill>
                <a:latin typeface="Verdana" pitchFamily="34"/>
                <a:ea typeface="DejaVu Sans" pitchFamily="2"/>
                <a:cs typeface="DejaVu Sans" pitchFamily="2"/>
              </a:rPr>
              <a:t>    » Software asks for password</a:t>
            </a:r>
            <a:br>
              <a:rPr lang="en-US" sz="2903">
                <a:solidFill>
                  <a:srgbClr val="000000"/>
                </a:solidFill>
                <a:latin typeface="Verdana" pitchFamily="34"/>
                <a:ea typeface="DejaVu Sans" pitchFamily="2"/>
                <a:cs typeface="DejaVu Sans" pitchFamily="2"/>
              </a:rPr>
            </a:br>
            <a:r>
              <a:rPr lang="en-US" sz="2903">
                <a:solidFill>
                  <a:srgbClr val="000000"/>
                </a:solidFill>
                <a:latin typeface="Verdana" pitchFamily="34"/>
                <a:ea typeface="DejaVu Sans" pitchFamily="2"/>
                <a:cs typeface="DejaVu Sans" pitchFamily="2"/>
              </a:rPr>
              <a:t>    » You can pick any password</a:t>
            </a:r>
          </a:p>
          <a:p>
            <a:pPr hangingPunct="0">
              <a:lnSpc>
                <a:spcPct val="102000"/>
              </a:lnSpc>
              <a:spcBef>
                <a:spcPts val="514"/>
              </a:spcBef>
              <a:spcAft>
                <a:spcPts val="514"/>
              </a:spcAft>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2903">
                <a:solidFill>
                  <a:srgbClr val="000000"/>
                </a:solidFill>
                <a:latin typeface="Verdana" pitchFamily="34"/>
                <a:ea typeface="DejaVu Sans" pitchFamily="2"/>
                <a:cs typeface="DejaVu Sans" pitchFamily="2"/>
              </a:rPr>
              <a:t>• At Decryption</a:t>
            </a:r>
          </a:p>
          <a:p>
            <a:pPr hangingPunct="0">
              <a:lnSpc>
                <a:spcPct val="102000"/>
              </a:lnSpc>
              <a:spcBef>
                <a:spcPts val="514"/>
              </a:spcBef>
              <a:spcAft>
                <a:spcPts val="514"/>
              </a:spcAft>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2903">
                <a:solidFill>
                  <a:srgbClr val="000000"/>
                </a:solidFill>
                <a:latin typeface="Verdana" pitchFamily="34"/>
                <a:ea typeface="DejaVu Sans" pitchFamily="2"/>
                <a:cs typeface="DejaVu Sans" pitchFamily="2"/>
              </a:rPr>
              <a:t>    » Software asks for password</a:t>
            </a:r>
            <a:br>
              <a:rPr lang="en-US" sz="2903">
                <a:solidFill>
                  <a:srgbClr val="000000"/>
                </a:solidFill>
                <a:latin typeface="Verdana" pitchFamily="34"/>
                <a:ea typeface="DejaVu Sans" pitchFamily="2"/>
                <a:cs typeface="DejaVu Sans" pitchFamily="2"/>
              </a:rPr>
            </a:br>
            <a:r>
              <a:rPr lang="en-US" sz="2903">
                <a:solidFill>
                  <a:srgbClr val="000000"/>
                </a:solidFill>
                <a:latin typeface="Verdana" pitchFamily="34"/>
                <a:ea typeface="DejaVu Sans" pitchFamily="2"/>
                <a:cs typeface="DejaVu Sans" pitchFamily="2"/>
              </a:rPr>
              <a:t>    » Must provide same password</a:t>
            </a:r>
          </a:p>
        </p:txBody>
      </p:sp>
    </p:spTree>
    <p:extLst>
      <p:ext uri="{BB962C8B-B14F-4D97-AF65-F5344CB8AC3E}">
        <p14:creationId xmlns:p14="http://schemas.microsoft.com/office/powerpoint/2010/main" val="1357267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500"/>
                            </p:stCondLst>
                            <p:childTnLst>
                              <p:par>
                                <p:cTn id="5" presetClass="entr"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Era</a:t>
            </a:r>
            <a:endParaRPr lang="en-US" dirty="0"/>
          </a:p>
        </p:txBody>
      </p:sp>
      <p:pic>
        <p:nvPicPr>
          <p:cNvPr id="4" name="Picture 3"/>
          <p:cNvPicPr>
            <a:picLocks noChangeAspect="1"/>
          </p:cNvPicPr>
          <p:nvPr/>
        </p:nvPicPr>
        <p:blipFill>
          <a:blip r:embed="rId2"/>
          <a:stretch>
            <a:fillRect/>
          </a:stretch>
        </p:blipFill>
        <p:spPr>
          <a:xfrm>
            <a:off x="923544" y="1993392"/>
            <a:ext cx="10358818" cy="4807458"/>
          </a:xfrm>
          <a:prstGeom prst="rect">
            <a:avLst/>
          </a:prstGeom>
        </p:spPr>
      </p:pic>
    </p:spTree>
    <p:extLst>
      <p:ext uri="{BB962C8B-B14F-4D97-AF65-F5344CB8AC3E}">
        <p14:creationId xmlns:p14="http://schemas.microsoft.com/office/powerpoint/2010/main" val="1980822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700784" y="44296"/>
            <a:ext cx="8472679" cy="1600182"/>
          </a:xfrm>
        </p:spPr>
        <p:txBody>
          <a:bodyPr wrap="square">
            <a:spAutoFit/>
          </a:bodyPr>
          <a:lstStyle/>
          <a:p>
            <a:pPr lvl="0"/>
            <a:r>
              <a:rPr lang="en-US" sz="4899" dirty="0">
                <a:solidFill>
                  <a:schemeClr val="tx1"/>
                </a:solidFill>
              </a:rPr>
              <a:t>Encryption Using 2 </a:t>
            </a:r>
            <a:r>
              <a:rPr lang="en-US" sz="4899" dirty="0" smtClean="0">
                <a:solidFill>
                  <a:schemeClr val="tx1"/>
                </a:solidFill>
              </a:rPr>
              <a:t>Passwords – data in motion</a:t>
            </a:r>
            <a:endParaRPr lang="en-US" sz="4899" dirty="0">
              <a:solidFill>
                <a:schemeClr val="tx1"/>
              </a:solidFill>
            </a:endParaRPr>
          </a:p>
        </p:txBody>
      </p:sp>
      <p:sp>
        <p:nvSpPr>
          <p:cNvPr id="3" name="Freeform 2"/>
          <p:cNvSpPr/>
          <p:nvPr/>
        </p:nvSpPr>
        <p:spPr>
          <a:xfrm rot="2700000">
            <a:off x="2463269" y="2011394"/>
            <a:ext cx="2599947" cy="2941229"/>
          </a:xfrm>
          <a:custGeom>
            <a:avLst>
              <a:gd name="f0" fmla="val 20520000"/>
              <a:gd name="f1" fmla="val 5400000"/>
              <a:gd name="f2" fmla="val 5500"/>
            </a:avLst>
            <a:gdLst>
              <a:gd name="f3" fmla="val 21600000"/>
              <a:gd name="f4" fmla="val 10800000"/>
              <a:gd name="f5" fmla="val 5400000"/>
              <a:gd name="f6" fmla="val 180"/>
              <a:gd name="f7" fmla="val w"/>
              <a:gd name="f8" fmla="val h"/>
              <a:gd name="f9" fmla="val 0"/>
              <a:gd name="f10" fmla="*/ 5419351 1 1725033"/>
              <a:gd name="f11" fmla="sqrt 2"/>
              <a:gd name="f12" fmla="*/ 10800 10800 1"/>
              <a:gd name="f13" fmla="val 10800"/>
              <a:gd name="f14" fmla="val 21599999"/>
              <a:gd name="f15" fmla="min 0 21600"/>
              <a:gd name="f16" fmla="max 0 21600"/>
              <a:gd name="f17" fmla="*/ f10 1 2"/>
              <a:gd name="f18" fmla="*/ f7 1 21600"/>
              <a:gd name="f19" fmla="*/ f8 1 21600"/>
              <a:gd name="f20" fmla="*/ f10 1 180"/>
              <a:gd name="f21" fmla="*/ f11 1 2"/>
              <a:gd name="f22" fmla="pin 0 f0 21599999"/>
              <a:gd name="f23" fmla="pin 0 f2 10800"/>
              <a:gd name="f24" fmla="pin 0 f1 21599999"/>
              <a:gd name="f25" fmla="+- f16 0 f15"/>
              <a:gd name="f26" fmla="+- 10800 f23 0"/>
              <a:gd name="f27" fmla="+- f23 0 2700"/>
              <a:gd name="f28" fmla="+- 0 0 f22"/>
              <a:gd name="f29" fmla="+- 0 0 f24"/>
              <a:gd name="f30" fmla="*/ f23 f23 1"/>
              <a:gd name="f31" fmla="*/ 0 f18 1"/>
              <a:gd name="f32" fmla="*/ 21600 f18 1"/>
              <a:gd name="f33" fmla="*/ 21600 f19 1"/>
              <a:gd name="f34" fmla="*/ 0 f19 1"/>
              <a:gd name="f35" fmla="*/ f25 1 2"/>
              <a:gd name="f36" fmla="+- 21600 0 f26"/>
              <a:gd name="f37" fmla="+- f28 f5 0"/>
              <a:gd name="f38" fmla="+- f29 f5 0"/>
              <a:gd name="f39" fmla="+- f15 f35 0"/>
              <a:gd name="f40" fmla="*/ f35 f35 1"/>
              <a:gd name="f41" fmla="*/ f37 f6 1"/>
              <a:gd name="f42" fmla="*/ f38 f6 1"/>
              <a:gd name="f43" fmla="min f26 f36"/>
              <a:gd name="f44" fmla="max f26 f36"/>
              <a:gd name="f45" fmla="*/ f41 1 f4"/>
              <a:gd name="f46" fmla="*/ f42 1 f4"/>
              <a:gd name="f47" fmla="+- f44 0 f43"/>
              <a:gd name="f48" fmla="+- 0 0 f45"/>
              <a:gd name="f49" fmla="+- 0 0 f46"/>
              <a:gd name="f50" fmla="*/ f47 1 2"/>
              <a:gd name="f51" fmla="val f48"/>
              <a:gd name="f52" fmla="val f49"/>
              <a:gd name="f53" fmla="+- f43 f50 0"/>
              <a:gd name="f54" fmla="*/ f50 f50 1"/>
              <a:gd name="f55" fmla="*/ f51 f20 1"/>
              <a:gd name="f56" fmla="*/ f52 f20 1"/>
              <a:gd name="f57" fmla="+- f52 45 0"/>
              <a:gd name="f58" fmla="*/ f51 f10 1"/>
              <a:gd name="f59" fmla="*/ f52 f10 1"/>
              <a:gd name="f60" fmla="+- 0 0 f55"/>
              <a:gd name="f61" fmla="+- 0 0 f56"/>
              <a:gd name="f62" fmla="*/ f57 f10 1"/>
              <a:gd name="f63" fmla="*/ f58 1 f6"/>
              <a:gd name="f64" fmla="*/ f59 1 f6"/>
              <a:gd name="f65" fmla="*/ f60 f4 1"/>
              <a:gd name="f66" fmla="*/ f61 f4 1"/>
              <a:gd name="f67" fmla="*/ f62 1 180"/>
              <a:gd name="f68" fmla="+- 0 0 f63"/>
              <a:gd name="f69" fmla="+- 0 0 f64"/>
              <a:gd name="f70" fmla="*/ f65 1 f10"/>
              <a:gd name="f71" fmla="*/ f66 1 f10"/>
              <a:gd name="f72" fmla="+- 0 0 f67"/>
              <a:gd name="f73" fmla="+- f68 f10 0"/>
              <a:gd name="f74" fmla="+- f69 f10 0"/>
              <a:gd name="f75" fmla="+- f70 0 f5"/>
              <a:gd name="f76" fmla="+- f71 0 f5"/>
              <a:gd name="f77" fmla="*/ f72 f4 1"/>
              <a:gd name="f78" fmla="+- f73 f17 0"/>
              <a:gd name="f79" fmla="+- f74 f17 0"/>
              <a:gd name="f80" fmla="cos 1 f75"/>
              <a:gd name="f81" fmla="sin 1 f75"/>
              <a:gd name="f82" fmla="cos 1 f76"/>
              <a:gd name="f83" fmla="sin 1 f76"/>
              <a:gd name="f84" fmla="*/ f77 1 f10"/>
              <a:gd name="f85" fmla="+- 0 0 f78"/>
              <a:gd name="f86" fmla="+- 0 0 f79"/>
              <a:gd name="f87" fmla="+- 0 0 f80"/>
              <a:gd name="f88" fmla="+- 0 0 f81"/>
              <a:gd name="f89" fmla="+- 0 0 f82"/>
              <a:gd name="f90" fmla="+- 0 0 f83"/>
              <a:gd name="f91" fmla="+- f84 0 f5"/>
              <a:gd name="f92" fmla="*/ f85 f4 1"/>
              <a:gd name="f93" fmla="*/ f86 f4 1"/>
              <a:gd name="f94" fmla="*/ 10800 f87 1"/>
              <a:gd name="f95" fmla="*/ 10800 f88 1"/>
              <a:gd name="f96" fmla="*/ 10800 f89 1"/>
              <a:gd name="f97" fmla="*/ 10800 f90 1"/>
              <a:gd name="f98" fmla="*/ f26 f87 1"/>
              <a:gd name="f99" fmla="*/ f26 f88 1"/>
              <a:gd name="f100" fmla="*/ f26 f89 1"/>
              <a:gd name="f101" fmla="*/ f26 f90 1"/>
              <a:gd name="f102" fmla="*/ 13500 f89 1"/>
              <a:gd name="f103" fmla="*/ 13500 f90 1"/>
              <a:gd name="f104" fmla="*/ f27 f89 1"/>
              <a:gd name="f105" fmla="*/ f27 f90 1"/>
              <a:gd name="f106" fmla="cos 1 f91"/>
              <a:gd name="f107" fmla="sin 1 f91"/>
              <a:gd name="f108" fmla="*/ f92 1 f10"/>
              <a:gd name="f109" fmla="*/ f93 1 f10"/>
              <a:gd name="f110" fmla="+- f94 10800 0"/>
              <a:gd name="f111" fmla="+- f95 10800 0"/>
              <a:gd name="f112" fmla="+- f96 10800 0"/>
              <a:gd name="f113" fmla="+- f97 10800 0"/>
              <a:gd name="f114" fmla="+- f98 10800 0"/>
              <a:gd name="f115" fmla="+- f99 10800 0"/>
              <a:gd name="f116" fmla="+- f100 10800 0"/>
              <a:gd name="f117" fmla="+- f101 10800 0"/>
              <a:gd name="f118" fmla="+- f102 10800 0"/>
              <a:gd name="f119" fmla="+- f103 10800 0"/>
              <a:gd name="f120" fmla="+- f104 10800 0"/>
              <a:gd name="f121" fmla="+- f105 10800 0"/>
              <a:gd name="f122" fmla="+- 0 0 f106"/>
              <a:gd name="f123" fmla="+- 0 0 f107"/>
              <a:gd name="f124" fmla="+- f108 0 f5"/>
              <a:gd name="f125" fmla="+- f109 0 f5"/>
              <a:gd name="f126" fmla="+- f121 0 f119"/>
              <a:gd name="f127" fmla="+- f120 0 f118"/>
              <a:gd name="f128" fmla="cos 1 f124"/>
              <a:gd name="f129" fmla="sin 1 f124"/>
              <a:gd name="f130" fmla="cos 1 f125"/>
              <a:gd name="f131" fmla="sin 1 f125"/>
              <a:gd name="f132" fmla="+- f117 0 f53"/>
              <a:gd name="f133" fmla="+- f116 0 f53"/>
              <a:gd name="f134" fmla="+- f115 0 f53"/>
              <a:gd name="f135" fmla="+- f114 0 f53"/>
              <a:gd name="f136" fmla="+- f111 0 f39"/>
              <a:gd name="f137" fmla="+- f110 0 f39"/>
              <a:gd name="f138" fmla="+- f113 0 f39"/>
              <a:gd name="f139" fmla="+- f112 0 f39"/>
              <a:gd name="f140" fmla="*/ f126 f126 1"/>
              <a:gd name="f141" fmla="*/ f127 f127 1"/>
              <a:gd name="f142" fmla="+- 0 0 f128"/>
              <a:gd name="f143" fmla="+- 0 0 f129"/>
              <a:gd name="f144" fmla="+- 0 0 f130"/>
              <a:gd name="f145" fmla="+- 0 0 f131"/>
              <a:gd name="f146" fmla="at2 f132 f133"/>
              <a:gd name="f147" fmla="at2 f134 f135"/>
              <a:gd name="f148" fmla="at2 f136 f137"/>
              <a:gd name="f149" fmla="at2 f138 f139"/>
              <a:gd name="f150" fmla="+- f140 f141 0"/>
              <a:gd name="f151" fmla="*/ 10800 f142 1"/>
              <a:gd name="f152" fmla="*/ 10800 f143 1"/>
              <a:gd name="f153" fmla="*/ f23 f144 1"/>
              <a:gd name="f154" fmla="*/ f23 f145 1"/>
              <a:gd name="f155" fmla="+- f146 f5 0"/>
              <a:gd name="f156" fmla="+- f147 f5 0"/>
              <a:gd name="f157" fmla="+- f148 f5 0"/>
              <a:gd name="f158" fmla="+- f149 f5 0"/>
              <a:gd name="f159" fmla="sqrt f150"/>
              <a:gd name="f160" fmla="*/ f151 f151 1"/>
              <a:gd name="f161" fmla="*/ f152 f152 1"/>
              <a:gd name="f162" fmla="*/ f153 f153 1"/>
              <a:gd name="f163" fmla="*/ f154 f154 1"/>
              <a:gd name="f164" fmla="*/ f155 f10 1"/>
              <a:gd name="f165" fmla="*/ f156 f10 1"/>
              <a:gd name="f166" fmla="*/ f157 f10 1"/>
              <a:gd name="f167" fmla="*/ f158 f10 1"/>
              <a:gd name="f168" fmla="*/ f21 f159 1"/>
              <a:gd name="f169" fmla="+- f160 f161 0"/>
              <a:gd name="f170" fmla="+- f162 f163 0"/>
              <a:gd name="f171" fmla="*/ f164 1 f4"/>
              <a:gd name="f172" fmla="*/ f165 1 f4"/>
              <a:gd name="f173" fmla="*/ f166 1 f4"/>
              <a:gd name="f174" fmla="*/ f167 1 f4"/>
              <a:gd name="f175" fmla="*/ f168 f122 1"/>
              <a:gd name="f176" fmla="*/ f168 f123 1"/>
              <a:gd name="f177" fmla="sqrt f169"/>
              <a:gd name="f178" fmla="sqrt f170"/>
              <a:gd name="f179" fmla="+- 0 0 f171"/>
              <a:gd name="f180" fmla="+- 0 0 f172"/>
              <a:gd name="f181" fmla="+- 0 0 f173"/>
              <a:gd name="f182" fmla="+- 0 0 f174"/>
              <a:gd name="f183" fmla="+- f120 f175 0"/>
              <a:gd name="f184" fmla="+- f121 f176 0"/>
              <a:gd name="f185" fmla="*/ f12 1 f177"/>
              <a:gd name="f186" fmla="*/ f30 1 f178"/>
              <a:gd name="f187" fmla="+- 0 0 f179"/>
              <a:gd name="f188" fmla="+- 0 0 f180"/>
              <a:gd name="f189" fmla="+- 0 0 f181"/>
              <a:gd name="f190" fmla="+- 0 0 f182"/>
              <a:gd name="f191" fmla="*/ f142 f185 1"/>
              <a:gd name="f192" fmla="*/ f143 f185 1"/>
              <a:gd name="f193" fmla="*/ f144 f186 1"/>
              <a:gd name="f194" fmla="*/ f145 f186 1"/>
              <a:gd name="f195" fmla="*/ f187 f4 1"/>
              <a:gd name="f196" fmla="*/ f188 f4 1"/>
              <a:gd name="f197" fmla="*/ f189 f4 1"/>
              <a:gd name="f198" fmla="*/ f190 f4 1"/>
              <a:gd name="f199" fmla="+- 10800 0 f191"/>
              <a:gd name="f200" fmla="+- 10800 0 f192"/>
              <a:gd name="f201" fmla="+- 10800 0 f193"/>
              <a:gd name="f202" fmla="+- 10800 0 f194"/>
              <a:gd name="f203" fmla="*/ f195 1 f10"/>
              <a:gd name="f204" fmla="*/ f196 1 f10"/>
              <a:gd name="f205" fmla="*/ f197 1 f10"/>
              <a:gd name="f206" fmla="*/ f198 1 f10"/>
              <a:gd name="f207" fmla="*/ f199 f18 1"/>
              <a:gd name="f208" fmla="*/ f200 f19 1"/>
              <a:gd name="f209" fmla="*/ f201 f18 1"/>
              <a:gd name="f210" fmla="*/ f202 f19 1"/>
              <a:gd name="f211" fmla="+- f203 0 f5"/>
              <a:gd name="f212" fmla="+- f204 0 f5"/>
              <a:gd name="f213" fmla="+- f205 0 f5"/>
              <a:gd name="f214" fmla="+- f206 0 f5"/>
              <a:gd name="f215" fmla="cos 1 f211"/>
              <a:gd name="f216" fmla="sin 1 f211"/>
              <a:gd name="f217" fmla="+- f212 0 f211"/>
              <a:gd name="f218" fmla="cos 1 f213"/>
              <a:gd name="f219" fmla="sin 1 f213"/>
              <a:gd name="f220" fmla="+- f214 0 f213"/>
              <a:gd name="f221" fmla="+- 0 0 f215"/>
              <a:gd name="f222" fmla="+- 0 0 f216"/>
              <a:gd name="f223" fmla="+- f217 0 f3"/>
              <a:gd name="f224" fmla="+- 0 0 f218"/>
              <a:gd name="f225" fmla="+- 0 0 f219"/>
              <a:gd name="f226" fmla="+- f220 f3 0"/>
              <a:gd name="f227" fmla="*/ f50 f221 1"/>
              <a:gd name="f228" fmla="*/ f50 f222 1"/>
              <a:gd name="f229" fmla="?: f217 f223 f217"/>
              <a:gd name="f230" fmla="*/ f35 f224 1"/>
              <a:gd name="f231" fmla="*/ f35 f225 1"/>
              <a:gd name="f232" fmla="?: f220 f220 f226"/>
              <a:gd name="f233" fmla="*/ f227 f227 1"/>
              <a:gd name="f234" fmla="*/ f228 f228 1"/>
              <a:gd name="f235" fmla="*/ f230 f230 1"/>
              <a:gd name="f236" fmla="*/ f231 f231 1"/>
              <a:gd name="f237" fmla="+- f233 f234 0"/>
              <a:gd name="f238" fmla="+- f235 f236 0"/>
              <a:gd name="f239" fmla="sqrt f237"/>
              <a:gd name="f240" fmla="sqrt f238"/>
              <a:gd name="f241" fmla="*/ f54 1 f239"/>
              <a:gd name="f242" fmla="*/ f40 1 f240"/>
              <a:gd name="f243" fmla="*/ f221 f241 1"/>
              <a:gd name="f244" fmla="*/ f222 f241 1"/>
              <a:gd name="f245" fmla="*/ f224 f242 1"/>
              <a:gd name="f246" fmla="*/ f225 f242 1"/>
              <a:gd name="f247" fmla="+- f53 0 f243"/>
              <a:gd name="f248" fmla="+- f53 0 f244"/>
              <a:gd name="f249" fmla="+- f39 0 f245"/>
              <a:gd name="f250" fmla="+- f39 0 f246"/>
            </a:gdLst>
            <a:ahLst>
              <a:ahPolar gdRefAng="f0" minAng="f9" maxAng="f14">
                <a:pos x="f207" y="f208"/>
              </a:ahPolar>
              <a:ahPolar gdRefR="f2" minR="f9" maxR="f13" gdRefAng="f1" minAng="f9" maxAng="f14">
                <a:pos x="f209" y="f210"/>
              </a:ahPolar>
            </a:ahLst>
            <a:cxnLst>
              <a:cxn ang="3cd4">
                <a:pos x="hc" y="t"/>
              </a:cxn>
              <a:cxn ang="0">
                <a:pos x="r" y="vc"/>
              </a:cxn>
              <a:cxn ang="cd4">
                <a:pos x="hc" y="b"/>
              </a:cxn>
              <a:cxn ang="cd2">
                <a:pos x="l" y="vc"/>
              </a:cxn>
            </a:cxnLst>
            <a:rect l="f31" t="f34" r="f32" b="f33"/>
            <a:pathLst>
              <a:path w="21600" h="21600">
                <a:moveTo>
                  <a:pt x="f247" y="f248"/>
                </a:moveTo>
                <a:arcTo wR="f50" hR="f50" stAng="f211" swAng="f229"/>
                <a:lnTo>
                  <a:pt x="f249" y="f250"/>
                </a:lnTo>
                <a:arcTo wR="f35" hR="f35" stAng="f213" swAng="f232"/>
                <a:lnTo>
                  <a:pt x="f119" y="f118"/>
                </a:lnTo>
                <a:lnTo>
                  <a:pt x="f184" y="f183"/>
                </a:lnTo>
                <a:lnTo>
                  <a:pt x="f121" y="f120"/>
                </a:lnTo>
                <a:close/>
              </a:path>
            </a:pathLst>
          </a:custGeom>
          <a:solidFill>
            <a:srgbClr val="CCCCCC">
              <a:alpha val="70000"/>
            </a:srgbClr>
          </a:solidFill>
          <a:ln w="0">
            <a:solidFill>
              <a:srgbClr val="3465A4">
                <a:alpha val="30000"/>
              </a:srgbClr>
            </a:solidFill>
            <a:prstDash val="solid"/>
            <a:headEnd type="arrow"/>
          </a:ln>
        </p:spPr>
        <p:txBody>
          <a:bodyPr vert="horz" wrap="none" lIns="81646" tIns="40823" rIns="81646" bIns="40823" anchor="ctr" anchorCtr="0" compatLnSpc="1">
            <a:noAutofit/>
          </a:bodyPr>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endParaRPr lang="en-US" sz="1633" b="1">
              <a:solidFill>
                <a:srgbClr val="000000"/>
              </a:solidFill>
              <a:latin typeface="Verdana" pitchFamily="34"/>
              <a:ea typeface="DejaVu Sans" pitchFamily="2"/>
              <a:cs typeface="DejaVu Sans" pitchFamily="2"/>
            </a:endParaRPr>
          </a:p>
        </p:txBody>
      </p:sp>
      <p:sp>
        <p:nvSpPr>
          <p:cNvPr id="4" name="Freeform 3"/>
          <p:cNvSpPr/>
          <p:nvPr/>
        </p:nvSpPr>
        <p:spPr>
          <a:xfrm rot="2700000" flipH="1" flipV="1">
            <a:off x="987972" y="2262911"/>
            <a:ext cx="2599947" cy="2941229"/>
          </a:xfrm>
          <a:custGeom>
            <a:avLst>
              <a:gd name="f0" fmla="val 20520000"/>
              <a:gd name="f1" fmla="val 5400000"/>
              <a:gd name="f2" fmla="val 5500"/>
            </a:avLst>
            <a:gdLst>
              <a:gd name="f3" fmla="val 21600000"/>
              <a:gd name="f4" fmla="val 10800000"/>
              <a:gd name="f5" fmla="val 5400000"/>
              <a:gd name="f6" fmla="val 180"/>
              <a:gd name="f7" fmla="val w"/>
              <a:gd name="f8" fmla="val h"/>
              <a:gd name="f9" fmla="val 0"/>
              <a:gd name="f10" fmla="*/ 5419351 1 1725033"/>
              <a:gd name="f11" fmla="sqrt 2"/>
              <a:gd name="f12" fmla="*/ 10800 10800 1"/>
              <a:gd name="f13" fmla="val 10800"/>
              <a:gd name="f14" fmla="val 21599999"/>
              <a:gd name="f15" fmla="min 0 21600"/>
              <a:gd name="f16" fmla="max 0 21600"/>
              <a:gd name="f17" fmla="*/ f10 1 2"/>
              <a:gd name="f18" fmla="*/ f7 1 21600"/>
              <a:gd name="f19" fmla="*/ f8 1 21600"/>
              <a:gd name="f20" fmla="*/ f10 1 180"/>
              <a:gd name="f21" fmla="*/ f11 1 2"/>
              <a:gd name="f22" fmla="pin 0 f0 21599999"/>
              <a:gd name="f23" fmla="pin 0 f2 10800"/>
              <a:gd name="f24" fmla="pin 0 f1 21599999"/>
              <a:gd name="f25" fmla="+- f16 0 f15"/>
              <a:gd name="f26" fmla="+- 10800 f23 0"/>
              <a:gd name="f27" fmla="+- f23 0 2700"/>
              <a:gd name="f28" fmla="+- 0 0 f22"/>
              <a:gd name="f29" fmla="+- 0 0 f24"/>
              <a:gd name="f30" fmla="*/ f23 f23 1"/>
              <a:gd name="f31" fmla="*/ 0 f18 1"/>
              <a:gd name="f32" fmla="*/ 21600 f18 1"/>
              <a:gd name="f33" fmla="*/ 21600 f19 1"/>
              <a:gd name="f34" fmla="*/ 0 f19 1"/>
              <a:gd name="f35" fmla="*/ f25 1 2"/>
              <a:gd name="f36" fmla="+- 21600 0 f26"/>
              <a:gd name="f37" fmla="+- f28 f5 0"/>
              <a:gd name="f38" fmla="+- f29 f5 0"/>
              <a:gd name="f39" fmla="+- f15 f35 0"/>
              <a:gd name="f40" fmla="*/ f35 f35 1"/>
              <a:gd name="f41" fmla="*/ f37 f6 1"/>
              <a:gd name="f42" fmla="*/ f38 f6 1"/>
              <a:gd name="f43" fmla="min f26 f36"/>
              <a:gd name="f44" fmla="max f26 f36"/>
              <a:gd name="f45" fmla="*/ f41 1 f4"/>
              <a:gd name="f46" fmla="*/ f42 1 f4"/>
              <a:gd name="f47" fmla="+- f44 0 f43"/>
              <a:gd name="f48" fmla="+- 0 0 f45"/>
              <a:gd name="f49" fmla="+- 0 0 f46"/>
              <a:gd name="f50" fmla="*/ f47 1 2"/>
              <a:gd name="f51" fmla="val f48"/>
              <a:gd name="f52" fmla="val f49"/>
              <a:gd name="f53" fmla="+- f43 f50 0"/>
              <a:gd name="f54" fmla="*/ f50 f50 1"/>
              <a:gd name="f55" fmla="*/ f51 f20 1"/>
              <a:gd name="f56" fmla="*/ f52 f20 1"/>
              <a:gd name="f57" fmla="+- f52 45 0"/>
              <a:gd name="f58" fmla="*/ f51 f10 1"/>
              <a:gd name="f59" fmla="*/ f52 f10 1"/>
              <a:gd name="f60" fmla="+- 0 0 f55"/>
              <a:gd name="f61" fmla="+- 0 0 f56"/>
              <a:gd name="f62" fmla="*/ f57 f10 1"/>
              <a:gd name="f63" fmla="*/ f58 1 f6"/>
              <a:gd name="f64" fmla="*/ f59 1 f6"/>
              <a:gd name="f65" fmla="*/ f60 f4 1"/>
              <a:gd name="f66" fmla="*/ f61 f4 1"/>
              <a:gd name="f67" fmla="*/ f62 1 180"/>
              <a:gd name="f68" fmla="+- 0 0 f63"/>
              <a:gd name="f69" fmla="+- 0 0 f64"/>
              <a:gd name="f70" fmla="*/ f65 1 f10"/>
              <a:gd name="f71" fmla="*/ f66 1 f10"/>
              <a:gd name="f72" fmla="+- 0 0 f67"/>
              <a:gd name="f73" fmla="+- f68 f10 0"/>
              <a:gd name="f74" fmla="+- f69 f10 0"/>
              <a:gd name="f75" fmla="+- f70 0 f5"/>
              <a:gd name="f76" fmla="+- f71 0 f5"/>
              <a:gd name="f77" fmla="*/ f72 f4 1"/>
              <a:gd name="f78" fmla="+- f73 f17 0"/>
              <a:gd name="f79" fmla="+- f74 f17 0"/>
              <a:gd name="f80" fmla="cos 1 f75"/>
              <a:gd name="f81" fmla="sin 1 f75"/>
              <a:gd name="f82" fmla="cos 1 f76"/>
              <a:gd name="f83" fmla="sin 1 f76"/>
              <a:gd name="f84" fmla="*/ f77 1 f10"/>
              <a:gd name="f85" fmla="+- 0 0 f78"/>
              <a:gd name="f86" fmla="+- 0 0 f79"/>
              <a:gd name="f87" fmla="+- 0 0 f80"/>
              <a:gd name="f88" fmla="+- 0 0 f81"/>
              <a:gd name="f89" fmla="+- 0 0 f82"/>
              <a:gd name="f90" fmla="+- 0 0 f83"/>
              <a:gd name="f91" fmla="+- f84 0 f5"/>
              <a:gd name="f92" fmla="*/ f85 f4 1"/>
              <a:gd name="f93" fmla="*/ f86 f4 1"/>
              <a:gd name="f94" fmla="*/ 10800 f87 1"/>
              <a:gd name="f95" fmla="*/ 10800 f88 1"/>
              <a:gd name="f96" fmla="*/ 10800 f89 1"/>
              <a:gd name="f97" fmla="*/ 10800 f90 1"/>
              <a:gd name="f98" fmla="*/ f26 f87 1"/>
              <a:gd name="f99" fmla="*/ f26 f88 1"/>
              <a:gd name="f100" fmla="*/ f26 f89 1"/>
              <a:gd name="f101" fmla="*/ f26 f90 1"/>
              <a:gd name="f102" fmla="*/ 13500 f89 1"/>
              <a:gd name="f103" fmla="*/ 13500 f90 1"/>
              <a:gd name="f104" fmla="*/ f27 f89 1"/>
              <a:gd name="f105" fmla="*/ f27 f90 1"/>
              <a:gd name="f106" fmla="cos 1 f91"/>
              <a:gd name="f107" fmla="sin 1 f91"/>
              <a:gd name="f108" fmla="*/ f92 1 f10"/>
              <a:gd name="f109" fmla="*/ f93 1 f10"/>
              <a:gd name="f110" fmla="+- f94 10800 0"/>
              <a:gd name="f111" fmla="+- f95 10800 0"/>
              <a:gd name="f112" fmla="+- f96 10800 0"/>
              <a:gd name="f113" fmla="+- f97 10800 0"/>
              <a:gd name="f114" fmla="+- f98 10800 0"/>
              <a:gd name="f115" fmla="+- f99 10800 0"/>
              <a:gd name="f116" fmla="+- f100 10800 0"/>
              <a:gd name="f117" fmla="+- f101 10800 0"/>
              <a:gd name="f118" fmla="+- f102 10800 0"/>
              <a:gd name="f119" fmla="+- f103 10800 0"/>
              <a:gd name="f120" fmla="+- f104 10800 0"/>
              <a:gd name="f121" fmla="+- f105 10800 0"/>
              <a:gd name="f122" fmla="+- 0 0 f106"/>
              <a:gd name="f123" fmla="+- 0 0 f107"/>
              <a:gd name="f124" fmla="+- f108 0 f5"/>
              <a:gd name="f125" fmla="+- f109 0 f5"/>
              <a:gd name="f126" fmla="+- f121 0 f119"/>
              <a:gd name="f127" fmla="+- f120 0 f118"/>
              <a:gd name="f128" fmla="cos 1 f124"/>
              <a:gd name="f129" fmla="sin 1 f124"/>
              <a:gd name="f130" fmla="cos 1 f125"/>
              <a:gd name="f131" fmla="sin 1 f125"/>
              <a:gd name="f132" fmla="+- f117 0 f53"/>
              <a:gd name="f133" fmla="+- f116 0 f53"/>
              <a:gd name="f134" fmla="+- f115 0 f53"/>
              <a:gd name="f135" fmla="+- f114 0 f53"/>
              <a:gd name="f136" fmla="+- f111 0 f39"/>
              <a:gd name="f137" fmla="+- f110 0 f39"/>
              <a:gd name="f138" fmla="+- f113 0 f39"/>
              <a:gd name="f139" fmla="+- f112 0 f39"/>
              <a:gd name="f140" fmla="*/ f126 f126 1"/>
              <a:gd name="f141" fmla="*/ f127 f127 1"/>
              <a:gd name="f142" fmla="+- 0 0 f128"/>
              <a:gd name="f143" fmla="+- 0 0 f129"/>
              <a:gd name="f144" fmla="+- 0 0 f130"/>
              <a:gd name="f145" fmla="+- 0 0 f131"/>
              <a:gd name="f146" fmla="at2 f132 f133"/>
              <a:gd name="f147" fmla="at2 f134 f135"/>
              <a:gd name="f148" fmla="at2 f136 f137"/>
              <a:gd name="f149" fmla="at2 f138 f139"/>
              <a:gd name="f150" fmla="+- f140 f141 0"/>
              <a:gd name="f151" fmla="*/ 10800 f142 1"/>
              <a:gd name="f152" fmla="*/ 10800 f143 1"/>
              <a:gd name="f153" fmla="*/ f23 f144 1"/>
              <a:gd name="f154" fmla="*/ f23 f145 1"/>
              <a:gd name="f155" fmla="+- f146 f5 0"/>
              <a:gd name="f156" fmla="+- f147 f5 0"/>
              <a:gd name="f157" fmla="+- f148 f5 0"/>
              <a:gd name="f158" fmla="+- f149 f5 0"/>
              <a:gd name="f159" fmla="sqrt f150"/>
              <a:gd name="f160" fmla="*/ f151 f151 1"/>
              <a:gd name="f161" fmla="*/ f152 f152 1"/>
              <a:gd name="f162" fmla="*/ f153 f153 1"/>
              <a:gd name="f163" fmla="*/ f154 f154 1"/>
              <a:gd name="f164" fmla="*/ f155 f10 1"/>
              <a:gd name="f165" fmla="*/ f156 f10 1"/>
              <a:gd name="f166" fmla="*/ f157 f10 1"/>
              <a:gd name="f167" fmla="*/ f158 f10 1"/>
              <a:gd name="f168" fmla="*/ f21 f159 1"/>
              <a:gd name="f169" fmla="+- f160 f161 0"/>
              <a:gd name="f170" fmla="+- f162 f163 0"/>
              <a:gd name="f171" fmla="*/ f164 1 f4"/>
              <a:gd name="f172" fmla="*/ f165 1 f4"/>
              <a:gd name="f173" fmla="*/ f166 1 f4"/>
              <a:gd name="f174" fmla="*/ f167 1 f4"/>
              <a:gd name="f175" fmla="*/ f168 f122 1"/>
              <a:gd name="f176" fmla="*/ f168 f123 1"/>
              <a:gd name="f177" fmla="sqrt f169"/>
              <a:gd name="f178" fmla="sqrt f170"/>
              <a:gd name="f179" fmla="+- 0 0 f171"/>
              <a:gd name="f180" fmla="+- 0 0 f172"/>
              <a:gd name="f181" fmla="+- 0 0 f173"/>
              <a:gd name="f182" fmla="+- 0 0 f174"/>
              <a:gd name="f183" fmla="+- f120 f175 0"/>
              <a:gd name="f184" fmla="+- f121 f176 0"/>
              <a:gd name="f185" fmla="*/ f12 1 f177"/>
              <a:gd name="f186" fmla="*/ f30 1 f178"/>
              <a:gd name="f187" fmla="+- 0 0 f179"/>
              <a:gd name="f188" fmla="+- 0 0 f180"/>
              <a:gd name="f189" fmla="+- 0 0 f181"/>
              <a:gd name="f190" fmla="+- 0 0 f182"/>
              <a:gd name="f191" fmla="*/ f142 f185 1"/>
              <a:gd name="f192" fmla="*/ f143 f185 1"/>
              <a:gd name="f193" fmla="*/ f144 f186 1"/>
              <a:gd name="f194" fmla="*/ f145 f186 1"/>
              <a:gd name="f195" fmla="*/ f187 f4 1"/>
              <a:gd name="f196" fmla="*/ f188 f4 1"/>
              <a:gd name="f197" fmla="*/ f189 f4 1"/>
              <a:gd name="f198" fmla="*/ f190 f4 1"/>
              <a:gd name="f199" fmla="+- 10800 0 f191"/>
              <a:gd name="f200" fmla="+- 10800 0 f192"/>
              <a:gd name="f201" fmla="+- 10800 0 f193"/>
              <a:gd name="f202" fmla="+- 10800 0 f194"/>
              <a:gd name="f203" fmla="*/ f195 1 f10"/>
              <a:gd name="f204" fmla="*/ f196 1 f10"/>
              <a:gd name="f205" fmla="*/ f197 1 f10"/>
              <a:gd name="f206" fmla="*/ f198 1 f10"/>
              <a:gd name="f207" fmla="*/ f199 f18 1"/>
              <a:gd name="f208" fmla="*/ f200 f19 1"/>
              <a:gd name="f209" fmla="*/ f201 f18 1"/>
              <a:gd name="f210" fmla="*/ f202 f19 1"/>
              <a:gd name="f211" fmla="+- f203 0 f5"/>
              <a:gd name="f212" fmla="+- f204 0 f5"/>
              <a:gd name="f213" fmla="+- f205 0 f5"/>
              <a:gd name="f214" fmla="+- f206 0 f5"/>
              <a:gd name="f215" fmla="cos 1 f211"/>
              <a:gd name="f216" fmla="sin 1 f211"/>
              <a:gd name="f217" fmla="+- f212 0 f211"/>
              <a:gd name="f218" fmla="cos 1 f213"/>
              <a:gd name="f219" fmla="sin 1 f213"/>
              <a:gd name="f220" fmla="+- f214 0 f213"/>
              <a:gd name="f221" fmla="+- 0 0 f215"/>
              <a:gd name="f222" fmla="+- 0 0 f216"/>
              <a:gd name="f223" fmla="+- f217 0 f3"/>
              <a:gd name="f224" fmla="+- 0 0 f218"/>
              <a:gd name="f225" fmla="+- 0 0 f219"/>
              <a:gd name="f226" fmla="+- f220 f3 0"/>
              <a:gd name="f227" fmla="*/ f50 f221 1"/>
              <a:gd name="f228" fmla="*/ f50 f222 1"/>
              <a:gd name="f229" fmla="?: f217 f223 f217"/>
              <a:gd name="f230" fmla="*/ f35 f224 1"/>
              <a:gd name="f231" fmla="*/ f35 f225 1"/>
              <a:gd name="f232" fmla="?: f220 f220 f226"/>
              <a:gd name="f233" fmla="*/ f227 f227 1"/>
              <a:gd name="f234" fmla="*/ f228 f228 1"/>
              <a:gd name="f235" fmla="*/ f230 f230 1"/>
              <a:gd name="f236" fmla="*/ f231 f231 1"/>
              <a:gd name="f237" fmla="+- f233 f234 0"/>
              <a:gd name="f238" fmla="+- f235 f236 0"/>
              <a:gd name="f239" fmla="sqrt f237"/>
              <a:gd name="f240" fmla="sqrt f238"/>
              <a:gd name="f241" fmla="*/ f54 1 f239"/>
              <a:gd name="f242" fmla="*/ f40 1 f240"/>
              <a:gd name="f243" fmla="*/ f221 f241 1"/>
              <a:gd name="f244" fmla="*/ f222 f241 1"/>
              <a:gd name="f245" fmla="*/ f224 f242 1"/>
              <a:gd name="f246" fmla="*/ f225 f242 1"/>
              <a:gd name="f247" fmla="+- f53 0 f243"/>
              <a:gd name="f248" fmla="+- f53 0 f244"/>
              <a:gd name="f249" fmla="+- f39 0 f245"/>
              <a:gd name="f250" fmla="+- f39 0 f246"/>
            </a:gdLst>
            <a:ahLst>
              <a:ahPolar gdRefAng="f0" minAng="f9" maxAng="f14">
                <a:pos x="f207" y="f208"/>
              </a:ahPolar>
              <a:ahPolar gdRefR="f2" minR="f9" maxR="f13" gdRefAng="f1" minAng="f9" maxAng="f14">
                <a:pos x="f209" y="f210"/>
              </a:ahPolar>
            </a:ahLst>
            <a:cxnLst>
              <a:cxn ang="3cd4">
                <a:pos x="hc" y="t"/>
              </a:cxn>
              <a:cxn ang="0">
                <a:pos x="r" y="vc"/>
              </a:cxn>
              <a:cxn ang="cd4">
                <a:pos x="hc" y="b"/>
              </a:cxn>
              <a:cxn ang="cd2">
                <a:pos x="l" y="vc"/>
              </a:cxn>
            </a:cxnLst>
            <a:rect l="f31" t="f34" r="f32" b="f33"/>
            <a:pathLst>
              <a:path w="21600" h="21600">
                <a:moveTo>
                  <a:pt x="f247" y="f248"/>
                </a:moveTo>
                <a:arcTo wR="f50" hR="f50" stAng="f211" swAng="f229"/>
                <a:lnTo>
                  <a:pt x="f249" y="f250"/>
                </a:lnTo>
                <a:arcTo wR="f35" hR="f35" stAng="f213" swAng="f232"/>
                <a:lnTo>
                  <a:pt x="f119" y="f118"/>
                </a:lnTo>
                <a:lnTo>
                  <a:pt x="f184" y="f183"/>
                </a:lnTo>
                <a:lnTo>
                  <a:pt x="f121" y="f120"/>
                </a:lnTo>
                <a:close/>
              </a:path>
            </a:pathLst>
          </a:custGeom>
          <a:solidFill>
            <a:srgbClr val="B2B2B2">
              <a:alpha val="70000"/>
            </a:srgbClr>
          </a:solidFill>
          <a:ln w="12600">
            <a:solidFill>
              <a:srgbClr val="FFFFFF"/>
            </a:solidFill>
            <a:prstDash val="solid"/>
          </a:ln>
        </p:spPr>
        <p:txBody>
          <a:bodyPr vert="horz" wrap="none" lIns="87198" tIns="46375" rIns="87198" bIns="46375" anchor="ctr" anchorCtr="0" compatLnSpc="1">
            <a:noAutofit/>
          </a:bodyPr>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endParaRPr lang="en-US" sz="1633" b="1">
              <a:solidFill>
                <a:srgbClr val="000000"/>
              </a:solidFill>
              <a:latin typeface="Verdana" pitchFamily="34"/>
              <a:ea typeface="DejaVu Sans" pitchFamily="2"/>
              <a:cs typeface="DejaVu Sans" pitchFamily="2"/>
            </a:endParaRPr>
          </a:p>
        </p:txBody>
      </p:sp>
      <p:grpSp>
        <p:nvGrpSpPr>
          <p:cNvPr id="5" name="Group 4"/>
          <p:cNvGrpSpPr/>
          <p:nvPr/>
        </p:nvGrpSpPr>
        <p:grpSpPr>
          <a:xfrm>
            <a:off x="1913790" y="1542663"/>
            <a:ext cx="2201839" cy="991753"/>
            <a:chOff x="430200" y="1700501"/>
            <a:chExt cx="2427120" cy="1093224"/>
          </a:xfrm>
        </p:grpSpPr>
        <p:sp>
          <p:nvSpPr>
            <p:cNvPr id="6" name="TextBox 5"/>
            <p:cNvSpPr txBox="1"/>
            <p:nvPr/>
          </p:nvSpPr>
          <p:spPr>
            <a:xfrm>
              <a:off x="430200" y="1700501"/>
              <a:ext cx="2427120" cy="649800"/>
            </a:xfrm>
            <a:prstGeom prst="rect">
              <a:avLst/>
            </a:prstGeom>
            <a:solidFill>
              <a:srgbClr val="729FCF"/>
            </a:solidFill>
            <a:ln w="0">
              <a:solidFill>
                <a:srgbClr val="3465A4"/>
              </a:solidFill>
              <a:prstDash val="solid"/>
            </a:ln>
          </p:spPr>
          <p:txBody>
            <a:bodyPr vert="horz" wrap="none" lIns="81646" tIns="40823" rIns="81646" bIns="40823" anchorCtr="0" compatLnSpc="1"/>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1633" b="1" dirty="0">
                  <a:solidFill>
                    <a:srgbClr val="000000"/>
                  </a:solidFill>
                  <a:latin typeface="Verdana" pitchFamily="34"/>
                  <a:ea typeface="DejaVu Sans" pitchFamily="2"/>
                  <a:cs typeface="DejaVu Sans" pitchFamily="2"/>
                </a:rPr>
                <a:t>I, Julie Andrews,</a:t>
              </a:r>
            </a:p>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1633" b="1" dirty="0">
                  <a:solidFill>
                    <a:srgbClr val="000000"/>
                  </a:solidFill>
                  <a:latin typeface="Verdana" pitchFamily="34"/>
                  <a:ea typeface="DejaVu Sans" pitchFamily="2"/>
                  <a:cs typeface="DejaVu Sans" pitchFamily="2"/>
                </a:rPr>
                <a:t>residing at 42 ...</a:t>
              </a:r>
            </a:p>
          </p:txBody>
        </p:sp>
        <p:sp>
          <p:nvSpPr>
            <p:cNvPr id="7" name="Freeform 6"/>
            <p:cNvSpPr/>
            <p:nvPr/>
          </p:nvSpPr>
          <p:spPr>
            <a:xfrm>
              <a:off x="729980" y="2428685"/>
              <a:ext cx="919080" cy="365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0823" rIns="81646" bIns="40823" anchor="t" anchorCtr="0" compatLnSpc="1">
              <a:noAutofit/>
            </a:bodyPr>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defRPr>
                  <a:solidFill>
                    <a:srgbClr val="CC3300"/>
                  </a:solidFill>
                </a:defRPr>
              </a:pPr>
              <a:r>
                <a:rPr lang="en-US" sz="1633" b="1" dirty="0">
                  <a:solidFill>
                    <a:srgbClr val="CC3300"/>
                  </a:solidFill>
                  <a:latin typeface="Verdana" pitchFamily="34"/>
                  <a:ea typeface="DejaVu Sans" pitchFamily="2"/>
                  <a:cs typeface="DejaVu Sans" pitchFamily="2"/>
                </a:rPr>
                <a:t>ORIGINAL</a:t>
              </a:r>
            </a:p>
          </p:txBody>
        </p:sp>
      </p:grpSp>
      <p:grpSp>
        <p:nvGrpSpPr>
          <p:cNvPr id="8" name="Group 7"/>
          <p:cNvGrpSpPr/>
          <p:nvPr/>
        </p:nvGrpSpPr>
        <p:grpSpPr>
          <a:xfrm>
            <a:off x="2047775" y="5329091"/>
            <a:ext cx="2201839" cy="1177667"/>
            <a:chOff x="6678000" y="3182400"/>
            <a:chExt cx="2427120" cy="1298160"/>
          </a:xfrm>
        </p:grpSpPr>
        <p:sp>
          <p:nvSpPr>
            <p:cNvPr id="9" name="TextBox 8"/>
            <p:cNvSpPr txBox="1"/>
            <p:nvPr/>
          </p:nvSpPr>
          <p:spPr>
            <a:xfrm>
              <a:off x="6678000" y="3182400"/>
              <a:ext cx="2427120" cy="1209239"/>
            </a:xfrm>
            <a:prstGeom prst="rect">
              <a:avLst/>
            </a:prstGeom>
            <a:solidFill>
              <a:srgbClr val="729FCF"/>
            </a:solidFill>
            <a:ln w="0">
              <a:solidFill>
                <a:srgbClr val="3465A4"/>
              </a:solidFill>
              <a:prstDash val="solid"/>
            </a:ln>
          </p:spPr>
          <p:txBody>
            <a:bodyPr vert="horz" wrap="none" lIns="81646" tIns="40823" rIns="81646" bIns="40823" anchorCtr="0" compatLnSpc="1"/>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1633" b="1">
                  <a:solidFill>
                    <a:srgbClr val="000000"/>
                  </a:solidFill>
                  <a:latin typeface="Verdana" pitchFamily="34"/>
                  <a:ea typeface="DejaVu Sans" pitchFamily="2"/>
                  <a:cs typeface="DejaVu Sans" pitchFamily="2"/>
                </a:rPr>
                <a:t>y&lt;/PLVDg/kzExgWO&lt;/xgODEDze/?p/å"/!!!</a:t>
              </a:r>
            </a:p>
          </p:txBody>
        </p:sp>
        <p:sp>
          <p:nvSpPr>
            <p:cNvPr id="10" name="Freeform 9"/>
            <p:cNvSpPr/>
            <p:nvPr/>
          </p:nvSpPr>
          <p:spPr>
            <a:xfrm>
              <a:off x="7481519" y="4115520"/>
              <a:ext cx="919080" cy="365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0823" rIns="81646" bIns="40823" anchor="t" anchorCtr="0" compatLnSpc="1">
              <a:noAutofit/>
            </a:bodyPr>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defRPr>
                  <a:solidFill>
                    <a:srgbClr val="CC3300"/>
                  </a:solidFill>
                </a:defRPr>
              </a:pPr>
              <a:r>
                <a:rPr lang="en-US" sz="1633" b="1">
                  <a:solidFill>
                    <a:srgbClr val="CC3300"/>
                  </a:solidFill>
                  <a:latin typeface="Verdana" pitchFamily="34"/>
                  <a:ea typeface="DejaVu Sans" pitchFamily="2"/>
                  <a:cs typeface="DejaVu Sans" pitchFamily="2"/>
                </a:rPr>
                <a:t>ENCRYPTED</a:t>
              </a:r>
            </a:p>
          </p:txBody>
        </p:sp>
      </p:grpSp>
      <p:grpSp>
        <p:nvGrpSpPr>
          <p:cNvPr id="11" name="Group 10"/>
          <p:cNvGrpSpPr/>
          <p:nvPr/>
        </p:nvGrpSpPr>
        <p:grpSpPr>
          <a:xfrm>
            <a:off x="3763243" y="1576755"/>
            <a:ext cx="1476493" cy="1575447"/>
            <a:chOff x="2468880" y="1738079"/>
            <a:chExt cx="1627560" cy="1736639"/>
          </a:xfrm>
        </p:grpSpPr>
        <p:pic>
          <p:nvPicPr>
            <p:cNvPr id="12" name="Picture 11"/>
            <p:cNvPicPr>
              <a:picLocks noChangeAspect="1"/>
            </p:cNvPicPr>
            <p:nvPr/>
          </p:nvPicPr>
          <p:blipFill>
            <a:blip r:embed="rId3">
              <a:lum bright="-50000"/>
              <a:alphaModFix amt="50000"/>
              <a:grayscl/>
            </a:blip>
            <a:srcRect/>
            <a:stretch>
              <a:fillRect/>
            </a:stretch>
          </p:blipFill>
          <p:spPr>
            <a:xfrm>
              <a:off x="2468880" y="1920239"/>
              <a:ext cx="1627560" cy="1554479"/>
            </a:xfrm>
            <a:prstGeom prst="rect">
              <a:avLst/>
            </a:prstGeom>
            <a:noFill/>
            <a:ln>
              <a:noFill/>
            </a:ln>
          </p:spPr>
        </p:pic>
        <p:sp>
          <p:nvSpPr>
            <p:cNvPr id="13" name="Freeform 12"/>
            <p:cNvSpPr/>
            <p:nvPr/>
          </p:nvSpPr>
          <p:spPr>
            <a:xfrm>
              <a:off x="2857320" y="1738079"/>
              <a:ext cx="919080" cy="365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0823" rIns="81646" bIns="40823" anchor="t" anchorCtr="0" compatLnSpc="1">
              <a:noAutofit/>
            </a:bodyPr>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defRPr>
                  <a:solidFill>
                    <a:srgbClr val="CC3300"/>
                  </a:solidFill>
                </a:defRPr>
              </a:pPr>
              <a:r>
                <a:rPr lang="en-US" sz="1633" b="1">
                  <a:solidFill>
                    <a:srgbClr val="CC3300"/>
                  </a:solidFill>
                  <a:latin typeface="Verdana" pitchFamily="34"/>
                  <a:ea typeface="DejaVu Sans" pitchFamily="2"/>
                  <a:cs typeface="DejaVu Sans" pitchFamily="2"/>
                </a:rPr>
                <a:t>PASSWORD1</a:t>
              </a:r>
            </a:p>
          </p:txBody>
        </p:sp>
      </p:grpSp>
      <p:grpSp>
        <p:nvGrpSpPr>
          <p:cNvPr id="14" name="Group 13"/>
          <p:cNvGrpSpPr/>
          <p:nvPr/>
        </p:nvGrpSpPr>
        <p:grpSpPr>
          <a:xfrm>
            <a:off x="1425630" y="4064063"/>
            <a:ext cx="1244290" cy="1311567"/>
            <a:chOff x="5852160" y="4572000"/>
            <a:chExt cx="1371599" cy="1445760"/>
          </a:xfrm>
        </p:grpSpPr>
        <p:pic>
          <p:nvPicPr>
            <p:cNvPr id="15" name="Picture 14"/>
            <p:cNvPicPr>
              <a:picLocks noChangeAspect="1"/>
            </p:cNvPicPr>
            <p:nvPr/>
          </p:nvPicPr>
          <p:blipFill>
            <a:blip r:embed="rId4">
              <a:lum bright="-50000"/>
              <a:alphaModFix amt="70000"/>
            </a:blip>
            <a:srcRect/>
            <a:stretch>
              <a:fillRect/>
            </a:stretch>
          </p:blipFill>
          <p:spPr>
            <a:xfrm>
              <a:off x="5852160" y="4572000"/>
              <a:ext cx="1371599" cy="1046880"/>
            </a:xfrm>
            <a:prstGeom prst="rect">
              <a:avLst/>
            </a:prstGeom>
            <a:noFill/>
            <a:ln>
              <a:noFill/>
            </a:ln>
          </p:spPr>
        </p:pic>
        <p:sp>
          <p:nvSpPr>
            <p:cNvPr id="16" name="Freeform 15"/>
            <p:cNvSpPr/>
            <p:nvPr/>
          </p:nvSpPr>
          <p:spPr>
            <a:xfrm>
              <a:off x="5982480" y="5652720"/>
              <a:ext cx="919080" cy="365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0823" rIns="81646" bIns="40823" anchor="t" anchorCtr="0" compatLnSpc="1">
              <a:noAutofit/>
            </a:bodyPr>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defRPr>
                  <a:solidFill>
                    <a:srgbClr val="CC3300"/>
                  </a:solidFill>
                </a:defRPr>
              </a:pPr>
              <a:r>
                <a:rPr lang="en-US" sz="1633" b="1">
                  <a:solidFill>
                    <a:srgbClr val="CC3300"/>
                  </a:solidFill>
                  <a:latin typeface="Verdana" pitchFamily="34"/>
                  <a:ea typeface="DejaVu Sans" pitchFamily="2"/>
                  <a:cs typeface="DejaVu Sans" pitchFamily="2"/>
                </a:rPr>
                <a:t>PASSWORD2</a:t>
              </a:r>
            </a:p>
          </p:txBody>
        </p:sp>
      </p:grpSp>
    </p:spTree>
    <p:extLst>
      <p:ext uri="{BB962C8B-B14F-4D97-AF65-F5344CB8AC3E}">
        <p14:creationId xmlns:p14="http://schemas.microsoft.com/office/powerpoint/2010/main" val="237970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Class="entr"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500"/>
                            </p:stCondLst>
                            <p:childTnLst>
                              <p:par>
                                <p:cTn id="11" presetClass="entr"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609480" y="522835"/>
            <a:ext cx="10972440" cy="646331"/>
          </a:xfrm>
        </p:spPr>
        <p:txBody>
          <a:bodyPr>
            <a:spAutoFit/>
          </a:bodyPr>
          <a:lstStyle/>
          <a:p>
            <a:pPr lvl="0"/>
            <a:r>
              <a:rPr lang="en-US" dirty="0">
                <a:solidFill>
                  <a:schemeClr val="tx1"/>
                </a:solidFill>
              </a:rPr>
              <a:t>Works in Reverse Too</a:t>
            </a:r>
          </a:p>
        </p:txBody>
      </p:sp>
      <p:sp>
        <p:nvSpPr>
          <p:cNvPr id="3" name="Freeform 2"/>
          <p:cNvSpPr/>
          <p:nvPr/>
        </p:nvSpPr>
        <p:spPr>
          <a:xfrm rot="18900000" flipH="1">
            <a:off x="1562760" y="2396399"/>
            <a:ext cx="2599947" cy="2941229"/>
          </a:xfrm>
          <a:custGeom>
            <a:avLst>
              <a:gd name="f0" fmla="val 20520000"/>
              <a:gd name="f1" fmla="val 5400000"/>
              <a:gd name="f2" fmla="val 5500"/>
            </a:avLst>
            <a:gdLst>
              <a:gd name="f3" fmla="val 21600000"/>
              <a:gd name="f4" fmla="val 10800000"/>
              <a:gd name="f5" fmla="val 5400000"/>
              <a:gd name="f6" fmla="val 180"/>
              <a:gd name="f7" fmla="val w"/>
              <a:gd name="f8" fmla="val h"/>
              <a:gd name="f9" fmla="val 0"/>
              <a:gd name="f10" fmla="*/ 5419351 1 1725033"/>
              <a:gd name="f11" fmla="sqrt 2"/>
              <a:gd name="f12" fmla="*/ 10800 10800 1"/>
              <a:gd name="f13" fmla="val 10800"/>
              <a:gd name="f14" fmla="val 21599999"/>
              <a:gd name="f15" fmla="min 0 21600"/>
              <a:gd name="f16" fmla="max 0 21600"/>
              <a:gd name="f17" fmla="*/ f10 1 2"/>
              <a:gd name="f18" fmla="*/ f7 1 21600"/>
              <a:gd name="f19" fmla="*/ f8 1 21600"/>
              <a:gd name="f20" fmla="*/ f10 1 180"/>
              <a:gd name="f21" fmla="*/ f11 1 2"/>
              <a:gd name="f22" fmla="pin 0 f0 21599999"/>
              <a:gd name="f23" fmla="pin 0 f2 10800"/>
              <a:gd name="f24" fmla="pin 0 f1 21599999"/>
              <a:gd name="f25" fmla="+- f16 0 f15"/>
              <a:gd name="f26" fmla="+- 10800 f23 0"/>
              <a:gd name="f27" fmla="+- f23 0 2700"/>
              <a:gd name="f28" fmla="+- 0 0 f22"/>
              <a:gd name="f29" fmla="+- 0 0 f24"/>
              <a:gd name="f30" fmla="*/ f23 f23 1"/>
              <a:gd name="f31" fmla="*/ 0 f18 1"/>
              <a:gd name="f32" fmla="*/ 21600 f18 1"/>
              <a:gd name="f33" fmla="*/ 21600 f19 1"/>
              <a:gd name="f34" fmla="*/ 0 f19 1"/>
              <a:gd name="f35" fmla="*/ f25 1 2"/>
              <a:gd name="f36" fmla="+- 21600 0 f26"/>
              <a:gd name="f37" fmla="+- f28 f5 0"/>
              <a:gd name="f38" fmla="+- f29 f5 0"/>
              <a:gd name="f39" fmla="+- f15 f35 0"/>
              <a:gd name="f40" fmla="*/ f35 f35 1"/>
              <a:gd name="f41" fmla="*/ f37 f6 1"/>
              <a:gd name="f42" fmla="*/ f38 f6 1"/>
              <a:gd name="f43" fmla="min f26 f36"/>
              <a:gd name="f44" fmla="max f26 f36"/>
              <a:gd name="f45" fmla="*/ f41 1 f4"/>
              <a:gd name="f46" fmla="*/ f42 1 f4"/>
              <a:gd name="f47" fmla="+- f44 0 f43"/>
              <a:gd name="f48" fmla="+- 0 0 f45"/>
              <a:gd name="f49" fmla="+- 0 0 f46"/>
              <a:gd name="f50" fmla="*/ f47 1 2"/>
              <a:gd name="f51" fmla="val f48"/>
              <a:gd name="f52" fmla="val f49"/>
              <a:gd name="f53" fmla="+- f43 f50 0"/>
              <a:gd name="f54" fmla="*/ f50 f50 1"/>
              <a:gd name="f55" fmla="*/ f51 f20 1"/>
              <a:gd name="f56" fmla="*/ f52 f20 1"/>
              <a:gd name="f57" fmla="+- f52 45 0"/>
              <a:gd name="f58" fmla="*/ f51 f10 1"/>
              <a:gd name="f59" fmla="*/ f52 f10 1"/>
              <a:gd name="f60" fmla="+- 0 0 f55"/>
              <a:gd name="f61" fmla="+- 0 0 f56"/>
              <a:gd name="f62" fmla="*/ f57 f10 1"/>
              <a:gd name="f63" fmla="*/ f58 1 f6"/>
              <a:gd name="f64" fmla="*/ f59 1 f6"/>
              <a:gd name="f65" fmla="*/ f60 f4 1"/>
              <a:gd name="f66" fmla="*/ f61 f4 1"/>
              <a:gd name="f67" fmla="*/ f62 1 180"/>
              <a:gd name="f68" fmla="+- 0 0 f63"/>
              <a:gd name="f69" fmla="+- 0 0 f64"/>
              <a:gd name="f70" fmla="*/ f65 1 f10"/>
              <a:gd name="f71" fmla="*/ f66 1 f10"/>
              <a:gd name="f72" fmla="+- 0 0 f67"/>
              <a:gd name="f73" fmla="+- f68 f10 0"/>
              <a:gd name="f74" fmla="+- f69 f10 0"/>
              <a:gd name="f75" fmla="+- f70 0 f5"/>
              <a:gd name="f76" fmla="+- f71 0 f5"/>
              <a:gd name="f77" fmla="*/ f72 f4 1"/>
              <a:gd name="f78" fmla="+- f73 f17 0"/>
              <a:gd name="f79" fmla="+- f74 f17 0"/>
              <a:gd name="f80" fmla="cos 1 f75"/>
              <a:gd name="f81" fmla="sin 1 f75"/>
              <a:gd name="f82" fmla="cos 1 f76"/>
              <a:gd name="f83" fmla="sin 1 f76"/>
              <a:gd name="f84" fmla="*/ f77 1 f10"/>
              <a:gd name="f85" fmla="+- 0 0 f78"/>
              <a:gd name="f86" fmla="+- 0 0 f79"/>
              <a:gd name="f87" fmla="+- 0 0 f80"/>
              <a:gd name="f88" fmla="+- 0 0 f81"/>
              <a:gd name="f89" fmla="+- 0 0 f82"/>
              <a:gd name="f90" fmla="+- 0 0 f83"/>
              <a:gd name="f91" fmla="+- f84 0 f5"/>
              <a:gd name="f92" fmla="*/ f85 f4 1"/>
              <a:gd name="f93" fmla="*/ f86 f4 1"/>
              <a:gd name="f94" fmla="*/ 10800 f87 1"/>
              <a:gd name="f95" fmla="*/ 10800 f88 1"/>
              <a:gd name="f96" fmla="*/ 10800 f89 1"/>
              <a:gd name="f97" fmla="*/ 10800 f90 1"/>
              <a:gd name="f98" fmla="*/ f26 f87 1"/>
              <a:gd name="f99" fmla="*/ f26 f88 1"/>
              <a:gd name="f100" fmla="*/ f26 f89 1"/>
              <a:gd name="f101" fmla="*/ f26 f90 1"/>
              <a:gd name="f102" fmla="*/ 13500 f89 1"/>
              <a:gd name="f103" fmla="*/ 13500 f90 1"/>
              <a:gd name="f104" fmla="*/ f27 f89 1"/>
              <a:gd name="f105" fmla="*/ f27 f90 1"/>
              <a:gd name="f106" fmla="cos 1 f91"/>
              <a:gd name="f107" fmla="sin 1 f91"/>
              <a:gd name="f108" fmla="*/ f92 1 f10"/>
              <a:gd name="f109" fmla="*/ f93 1 f10"/>
              <a:gd name="f110" fmla="+- f94 10800 0"/>
              <a:gd name="f111" fmla="+- f95 10800 0"/>
              <a:gd name="f112" fmla="+- f96 10800 0"/>
              <a:gd name="f113" fmla="+- f97 10800 0"/>
              <a:gd name="f114" fmla="+- f98 10800 0"/>
              <a:gd name="f115" fmla="+- f99 10800 0"/>
              <a:gd name="f116" fmla="+- f100 10800 0"/>
              <a:gd name="f117" fmla="+- f101 10800 0"/>
              <a:gd name="f118" fmla="+- f102 10800 0"/>
              <a:gd name="f119" fmla="+- f103 10800 0"/>
              <a:gd name="f120" fmla="+- f104 10800 0"/>
              <a:gd name="f121" fmla="+- f105 10800 0"/>
              <a:gd name="f122" fmla="+- 0 0 f106"/>
              <a:gd name="f123" fmla="+- 0 0 f107"/>
              <a:gd name="f124" fmla="+- f108 0 f5"/>
              <a:gd name="f125" fmla="+- f109 0 f5"/>
              <a:gd name="f126" fmla="+- f121 0 f119"/>
              <a:gd name="f127" fmla="+- f120 0 f118"/>
              <a:gd name="f128" fmla="cos 1 f124"/>
              <a:gd name="f129" fmla="sin 1 f124"/>
              <a:gd name="f130" fmla="cos 1 f125"/>
              <a:gd name="f131" fmla="sin 1 f125"/>
              <a:gd name="f132" fmla="+- f117 0 f53"/>
              <a:gd name="f133" fmla="+- f116 0 f53"/>
              <a:gd name="f134" fmla="+- f115 0 f53"/>
              <a:gd name="f135" fmla="+- f114 0 f53"/>
              <a:gd name="f136" fmla="+- f111 0 f39"/>
              <a:gd name="f137" fmla="+- f110 0 f39"/>
              <a:gd name="f138" fmla="+- f113 0 f39"/>
              <a:gd name="f139" fmla="+- f112 0 f39"/>
              <a:gd name="f140" fmla="*/ f126 f126 1"/>
              <a:gd name="f141" fmla="*/ f127 f127 1"/>
              <a:gd name="f142" fmla="+- 0 0 f128"/>
              <a:gd name="f143" fmla="+- 0 0 f129"/>
              <a:gd name="f144" fmla="+- 0 0 f130"/>
              <a:gd name="f145" fmla="+- 0 0 f131"/>
              <a:gd name="f146" fmla="at2 f132 f133"/>
              <a:gd name="f147" fmla="at2 f134 f135"/>
              <a:gd name="f148" fmla="at2 f136 f137"/>
              <a:gd name="f149" fmla="at2 f138 f139"/>
              <a:gd name="f150" fmla="+- f140 f141 0"/>
              <a:gd name="f151" fmla="*/ 10800 f142 1"/>
              <a:gd name="f152" fmla="*/ 10800 f143 1"/>
              <a:gd name="f153" fmla="*/ f23 f144 1"/>
              <a:gd name="f154" fmla="*/ f23 f145 1"/>
              <a:gd name="f155" fmla="+- f146 f5 0"/>
              <a:gd name="f156" fmla="+- f147 f5 0"/>
              <a:gd name="f157" fmla="+- f148 f5 0"/>
              <a:gd name="f158" fmla="+- f149 f5 0"/>
              <a:gd name="f159" fmla="sqrt f150"/>
              <a:gd name="f160" fmla="*/ f151 f151 1"/>
              <a:gd name="f161" fmla="*/ f152 f152 1"/>
              <a:gd name="f162" fmla="*/ f153 f153 1"/>
              <a:gd name="f163" fmla="*/ f154 f154 1"/>
              <a:gd name="f164" fmla="*/ f155 f10 1"/>
              <a:gd name="f165" fmla="*/ f156 f10 1"/>
              <a:gd name="f166" fmla="*/ f157 f10 1"/>
              <a:gd name="f167" fmla="*/ f158 f10 1"/>
              <a:gd name="f168" fmla="*/ f21 f159 1"/>
              <a:gd name="f169" fmla="+- f160 f161 0"/>
              <a:gd name="f170" fmla="+- f162 f163 0"/>
              <a:gd name="f171" fmla="*/ f164 1 f4"/>
              <a:gd name="f172" fmla="*/ f165 1 f4"/>
              <a:gd name="f173" fmla="*/ f166 1 f4"/>
              <a:gd name="f174" fmla="*/ f167 1 f4"/>
              <a:gd name="f175" fmla="*/ f168 f122 1"/>
              <a:gd name="f176" fmla="*/ f168 f123 1"/>
              <a:gd name="f177" fmla="sqrt f169"/>
              <a:gd name="f178" fmla="sqrt f170"/>
              <a:gd name="f179" fmla="+- 0 0 f171"/>
              <a:gd name="f180" fmla="+- 0 0 f172"/>
              <a:gd name="f181" fmla="+- 0 0 f173"/>
              <a:gd name="f182" fmla="+- 0 0 f174"/>
              <a:gd name="f183" fmla="+- f120 f175 0"/>
              <a:gd name="f184" fmla="+- f121 f176 0"/>
              <a:gd name="f185" fmla="*/ f12 1 f177"/>
              <a:gd name="f186" fmla="*/ f30 1 f178"/>
              <a:gd name="f187" fmla="+- 0 0 f179"/>
              <a:gd name="f188" fmla="+- 0 0 f180"/>
              <a:gd name="f189" fmla="+- 0 0 f181"/>
              <a:gd name="f190" fmla="+- 0 0 f182"/>
              <a:gd name="f191" fmla="*/ f142 f185 1"/>
              <a:gd name="f192" fmla="*/ f143 f185 1"/>
              <a:gd name="f193" fmla="*/ f144 f186 1"/>
              <a:gd name="f194" fmla="*/ f145 f186 1"/>
              <a:gd name="f195" fmla="*/ f187 f4 1"/>
              <a:gd name="f196" fmla="*/ f188 f4 1"/>
              <a:gd name="f197" fmla="*/ f189 f4 1"/>
              <a:gd name="f198" fmla="*/ f190 f4 1"/>
              <a:gd name="f199" fmla="+- 10800 0 f191"/>
              <a:gd name="f200" fmla="+- 10800 0 f192"/>
              <a:gd name="f201" fmla="+- 10800 0 f193"/>
              <a:gd name="f202" fmla="+- 10800 0 f194"/>
              <a:gd name="f203" fmla="*/ f195 1 f10"/>
              <a:gd name="f204" fmla="*/ f196 1 f10"/>
              <a:gd name="f205" fmla="*/ f197 1 f10"/>
              <a:gd name="f206" fmla="*/ f198 1 f10"/>
              <a:gd name="f207" fmla="*/ f199 f18 1"/>
              <a:gd name="f208" fmla="*/ f200 f19 1"/>
              <a:gd name="f209" fmla="*/ f201 f18 1"/>
              <a:gd name="f210" fmla="*/ f202 f19 1"/>
              <a:gd name="f211" fmla="+- f203 0 f5"/>
              <a:gd name="f212" fmla="+- f204 0 f5"/>
              <a:gd name="f213" fmla="+- f205 0 f5"/>
              <a:gd name="f214" fmla="+- f206 0 f5"/>
              <a:gd name="f215" fmla="cos 1 f211"/>
              <a:gd name="f216" fmla="sin 1 f211"/>
              <a:gd name="f217" fmla="+- f212 0 f211"/>
              <a:gd name="f218" fmla="cos 1 f213"/>
              <a:gd name="f219" fmla="sin 1 f213"/>
              <a:gd name="f220" fmla="+- f214 0 f213"/>
              <a:gd name="f221" fmla="+- 0 0 f215"/>
              <a:gd name="f222" fmla="+- 0 0 f216"/>
              <a:gd name="f223" fmla="+- f217 0 f3"/>
              <a:gd name="f224" fmla="+- 0 0 f218"/>
              <a:gd name="f225" fmla="+- 0 0 f219"/>
              <a:gd name="f226" fmla="+- f220 f3 0"/>
              <a:gd name="f227" fmla="*/ f50 f221 1"/>
              <a:gd name="f228" fmla="*/ f50 f222 1"/>
              <a:gd name="f229" fmla="?: f217 f223 f217"/>
              <a:gd name="f230" fmla="*/ f35 f224 1"/>
              <a:gd name="f231" fmla="*/ f35 f225 1"/>
              <a:gd name="f232" fmla="?: f220 f220 f226"/>
              <a:gd name="f233" fmla="*/ f227 f227 1"/>
              <a:gd name="f234" fmla="*/ f228 f228 1"/>
              <a:gd name="f235" fmla="*/ f230 f230 1"/>
              <a:gd name="f236" fmla="*/ f231 f231 1"/>
              <a:gd name="f237" fmla="+- f233 f234 0"/>
              <a:gd name="f238" fmla="+- f235 f236 0"/>
              <a:gd name="f239" fmla="sqrt f237"/>
              <a:gd name="f240" fmla="sqrt f238"/>
              <a:gd name="f241" fmla="*/ f54 1 f239"/>
              <a:gd name="f242" fmla="*/ f40 1 f240"/>
              <a:gd name="f243" fmla="*/ f221 f241 1"/>
              <a:gd name="f244" fmla="*/ f222 f241 1"/>
              <a:gd name="f245" fmla="*/ f224 f242 1"/>
              <a:gd name="f246" fmla="*/ f225 f242 1"/>
              <a:gd name="f247" fmla="+- f53 0 f243"/>
              <a:gd name="f248" fmla="+- f53 0 f244"/>
              <a:gd name="f249" fmla="+- f39 0 f245"/>
              <a:gd name="f250" fmla="+- f39 0 f246"/>
            </a:gdLst>
            <a:ahLst>
              <a:ahPolar gdRefAng="f0" minAng="f9" maxAng="f14">
                <a:pos x="f207" y="f208"/>
              </a:ahPolar>
              <a:ahPolar gdRefR="f2" minR="f9" maxR="f13" gdRefAng="f1" minAng="f9" maxAng="f14">
                <a:pos x="f209" y="f210"/>
              </a:ahPolar>
            </a:ahLst>
            <a:cxnLst>
              <a:cxn ang="3cd4">
                <a:pos x="hc" y="t"/>
              </a:cxn>
              <a:cxn ang="0">
                <a:pos x="r" y="vc"/>
              </a:cxn>
              <a:cxn ang="cd4">
                <a:pos x="hc" y="b"/>
              </a:cxn>
              <a:cxn ang="cd2">
                <a:pos x="l" y="vc"/>
              </a:cxn>
            </a:cxnLst>
            <a:rect l="f31" t="f34" r="f32" b="f33"/>
            <a:pathLst>
              <a:path w="21600" h="21600">
                <a:moveTo>
                  <a:pt x="f247" y="f248"/>
                </a:moveTo>
                <a:arcTo wR="f50" hR="f50" stAng="f211" swAng="f229"/>
                <a:lnTo>
                  <a:pt x="f249" y="f250"/>
                </a:lnTo>
                <a:arcTo wR="f35" hR="f35" stAng="f213" swAng="f232"/>
                <a:lnTo>
                  <a:pt x="f119" y="f118"/>
                </a:lnTo>
                <a:lnTo>
                  <a:pt x="f184" y="f183"/>
                </a:lnTo>
                <a:lnTo>
                  <a:pt x="f121" y="f120"/>
                </a:lnTo>
                <a:close/>
              </a:path>
            </a:pathLst>
          </a:custGeom>
          <a:solidFill>
            <a:srgbClr val="CCCCCC">
              <a:alpha val="70000"/>
            </a:srgbClr>
          </a:solidFill>
          <a:ln w="0">
            <a:solidFill>
              <a:srgbClr val="3465A4">
                <a:alpha val="30000"/>
              </a:srgbClr>
            </a:solidFill>
            <a:prstDash val="solid"/>
            <a:headEnd type="arrow"/>
          </a:ln>
        </p:spPr>
        <p:txBody>
          <a:bodyPr vert="horz" wrap="none" lIns="81646" tIns="40823" rIns="81646" bIns="40823" anchor="ctr" anchorCtr="0" compatLnSpc="1">
            <a:noAutofit/>
          </a:bodyPr>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endParaRPr lang="en-US" sz="1633" b="1">
              <a:solidFill>
                <a:srgbClr val="000000"/>
              </a:solidFill>
              <a:latin typeface="Verdana" pitchFamily="34"/>
              <a:ea typeface="DejaVu Sans" pitchFamily="2"/>
              <a:cs typeface="DejaVu Sans" pitchFamily="2"/>
            </a:endParaRPr>
          </a:p>
        </p:txBody>
      </p:sp>
      <p:sp>
        <p:nvSpPr>
          <p:cNvPr id="4" name="Freeform 3"/>
          <p:cNvSpPr/>
          <p:nvPr/>
        </p:nvSpPr>
        <p:spPr>
          <a:xfrm rot="18900000" flipV="1">
            <a:off x="1980661" y="2045509"/>
            <a:ext cx="2599947" cy="2941229"/>
          </a:xfrm>
          <a:custGeom>
            <a:avLst>
              <a:gd name="f0" fmla="val 20520000"/>
              <a:gd name="f1" fmla="val 5400000"/>
              <a:gd name="f2" fmla="val 5500"/>
            </a:avLst>
            <a:gdLst>
              <a:gd name="f3" fmla="val 21600000"/>
              <a:gd name="f4" fmla="val 10800000"/>
              <a:gd name="f5" fmla="val 5400000"/>
              <a:gd name="f6" fmla="val 180"/>
              <a:gd name="f7" fmla="val w"/>
              <a:gd name="f8" fmla="val h"/>
              <a:gd name="f9" fmla="val 0"/>
              <a:gd name="f10" fmla="*/ 5419351 1 1725033"/>
              <a:gd name="f11" fmla="sqrt 2"/>
              <a:gd name="f12" fmla="*/ 10800 10800 1"/>
              <a:gd name="f13" fmla="val 10800"/>
              <a:gd name="f14" fmla="val 21599999"/>
              <a:gd name="f15" fmla="min 0 21600"/>
              <a:gd name="f16" fmla="max 0 21600"/>
              <a:gd name="f17" fmla="*/ f10 1 2"/>
              <a:gd name="f18" fmla="*/ f7 1 21600"/>
              <a:gd name="f19" fmla="*/ f8 1 21600"/>
              <a:gd name="f20" fmla="*/ f10 1 180"/>
              <a:gd name="f21" fmla="*/ f11 1 2"/>
              <a:gd name="f22" fmla="pin 0 f0 21599999"/>
              <a:gd name="f23" fmla="pin 0 f2 10800"/>
              <a:gd name="f24" fmla="pin 0 f1 21599999"/>
              <a:gd name="f25" fmla="+- f16 0 f15"/>
              <a:gd name="f26" fmla="+- 10800 f23 0"/>
              <a:gd name="f27" fmla="+- f23 0 2700"/>
              <a:gd name="f28" fmla="+- 0 0 f22"/>
              <a:gd name="f29" fmla="+- 0 0 f24"/>
              <a:gd name="f30" fmla="*/ f23 f23 1"/>
              <a:gd name="f31" fmla="*/ 0 f18 1"/>
              <a:gd name="f32" fmla="*/ 21600 f18 1"/>
              <a:gd name="f33" fmla="*/ 21600 f19 1"/>
              <a:gd name="f34" fmla="*/ 0 f19 1"/>
              <a:gd name="f35" fmla="*/ f25 1 2"/>
              <a:gd name="f36" fmla="+- 21600 0 f26"/>
              <a:gd name="f37" fmla="+- f28 f5 0"/>
              <a:gd name="f38" fmla="+- f29 f5 0"/>
              <a:gd name="f39" fmla="+- f15 f35 0"/>
              <a:gd name="f40" fmla="*/ f35 f35 1"/>
              <a:gd name="f41" fmla="*/ f37 f6 1"/>
              <a:gd name="f42" fmla="*/ f38 f6 1"/>
              <a:gd name="f43" fmla="min f26 f36"/>
              <a:gd name="f44" fmla="max f26 f36"/>
              <a:gd name="f45" fmla="*/ f41 1 f4"/>
              <a:gd name="f46" fmla="*/ f42 1 f4"/>
              <a:gd name="f47" fmla="+- f44 0 f43"/>
              <a:gd name="f48" fmla="+- 0 0 f45"/>
              <a:gd name="f49" fmla="+- 0 0 f46"/>
              <a:gd name="f50" fmla="*/ f47 1 2"/>
              <a:gd name="f51" fmla="val f48"/>
              <a:gd name="f52" fmla="val f49"/>
              <a:gd name="f53" fmla="+- f43 f50 0"/>
              <a:gd name="f54" fmla="*/ f50 f50 1"/>
              <a:gd name="f55" fmla="*/ f51 f20 1"/>
              <a:gd name="f56" fmla="*/ f52 f20 1"/>
              <a:gd name="f57" fmla="+- f52 45 0"/>
              <a:gd name="f58" fmla="*/ f51 f10 1"/>
              <a:gd name="f59" fmla="*/ f52 f10 1"/>
              <a:gd name="f60" fmla="+- 0 0 f55"/>
              <a:gd name="f61" fmla="+- 0 0 f56"/>
              <a:gd name="f62" fmla="*/ f57 f10 1"/>
              <a:gd name="f63" fmla="*/ f58 1 f6"/>
              <a:gd name="f64" fmla="*/ f59 1 f6"/>
              <a:gd name="f65" fmla="*/ f60 f4 1"/>
              <a:gd name="f66" fmla="*/ f61 f4 1"/>
              <a:gd name="f67" fmla="*/ f62 1 180"/>
              <a:gd name="f68" fmla="+- 0 0 f63"/>
              <a:gd name="f69" fmla="+- 0 0 f64"/>
              <a:gd name="f70" fmla="*/ f65 1 f10"/>
              <a:gd name="f71" fmla="*/ f66 1 f10"/>
              <a:gd name="f72" fmla="+- 0 0 f67"/>
              <a:gd name="f73" fmla="+- f68 f10 0"/>
              <a:gd name="f74" fmla="+- f69 f10 0"/>
              <a:gd name="f75" fmla="+- f70 0 f5"/>
              <a:gd name="f76" fmla="+- f71 0 f5"/>
              <a:gd name="f77" fmla="*/ f72 f4 1"/>
              <a:gd name="f78" fmla="+- f73 f17 0"/>
              <a:gd name="f79" fmla="+- f74 f17 0"/>
              <a:gd name="f80" fmla="cos 1 f75"/>
              <a:gd name="f81" fmla="sin 1 f75"/>
              <a:gd name="f82" fmla="cos 1 f76"/>
              <a:gd name="f83" fmla="sin 1 f76"/>
              <a:gd name="f84" fmla="*/ f77 1 f10"/>
              <a:gd name="f85" fmla="+- 0 0 f78"/>
              <a:gd name="f86" fmla="+- 0 0 f79"/>
              <a:gd name="f87" fmla="+- 0 0 f80"/>
              <a:gd name="f88" fmla="+- 0 0 f81"/>
              <a:gd name="f89" fmla="+- 0 0 f82"/>
              <a:gd name="f90" fmla="+- 0 0 f83"/>
              <a:gd name="f91" fmla="+- f84 0 f5"/>
              <a:gd name="f92" fmla="*/ f85 f4 1"/>
              <a:gd name="f93" fmla="*/ f86 f4 1"/>
              <a:gd name="f94" fmla="*/ 10800 f87 1"/>
              <a:gd name="f95" fmla="*/ 10800 f88 1"/>
              <a:gd name="f96" fmla="*/ 10800 f89 1"/>
              <a:gd name="f97" fmla="*/ 10800 f90 1"/>
              <a:gd name="f98" fmla="*/ f26 f87 1"/>
              <a:gd name="f99" fmla="*/ f26 f88 1"/>
              <a:gd name="f100" fmla="*/ f26 f89 1"/>
              <a:gd name="f101" fmla="*/ f26 f90 1"/>
              <a:gd name="f102" fmla="*/ 13500 f89 1"/>
              <a:gd name="f103" fmla="*/ 13500 f90 1"/>
              <a:gd name="f104" fmla="*/ f27 f89 1"/>
              <a:gd name="f105" fmla="*/ f27 f90 1"/>
              <a:gd name="f106" fmla="cos 1 f91"/>
              <a:gd name="f107" fmla="sin 1 f91"/>
              <a:gd name="f108" fmla="*/ f92 1 f10"/>
              <a:gd name="f109" fmla="*/ f93 1 f10"/>
              <a:gd name="f110" fmla="+- f94 10800 0"/>
              <a:gd name="f111" fmla="+- f95 10800 0"/>
              <a:gd name="f112" fmla="+- f96 10800 0"/>
              <a:gd name="f113" fmla="+- f97 10800 0"/>
              <a:gd name="f114" fmla="+- f98 10800 0"/>
              <a:gd name="f115" fmla="+- f99 10800 0"/>
              <a:gd name="f116" fmla="+- f100 10800 0"/>
              <a:gd name="f117" fmla="+- f101 10800 0"/>
              <a:gd name="f118" fmla="+- f102 10800 0"/>
              <a:gd name="f119" fmla="+- f103 10800 0"/>
              <a:gd name="f120" fmla="+- f104 10800 0"/>
              <a:gd name="f121" fmla="+- f105 10800 0"/>
              <a:gd name="f122" fmla="+- 0 0 f106"/>
              <a:gd name="f123" fmla="+- 0 0 f107"/>
              <a:gd name="f124" fmla="+- f108 0 f5"/>
              <a:gd name="f125" fmla="+- f109 0 f5"/>
              <a:gd name="f126" fmla="+- f121 0 f119"/>
              <a:gd name="f127" fmla="+- f120 0 f118"/>
              <a:gd name="f128" fmla="cos 1 f124"/>
              <a:gd name="f129" fmla="sin 1 f124"/>
              <a:gd name="f130" fmla="cos 1 f125"/>
              <a:gd name="f131" fmla="sin 1 f125"/>
              <a:gd name="f132" fmla="+- f117 0 f53"/>
              <a:gd name="f133" fmla="+- f116 0 f53"/>
              <a:gd name="f134" fmla="+- f115 0 f53"/>
              <a:gd name="f135" fmla="+- f114 0 f53"/>
              <a:gd name="f136" fmla="+- f111 0 f39"/>
              <a:gd name="f137" fmla="+- f110 0 f39"/>
              <a:gd name="f138" fmla="+- f113 0 f39"/>
              <a:gd name="f139" fmla="+- f112 0 f39"/>
              <a:gd name="f140" fmla="*/ f126 f126 1"/>
              <a:gd name="f141" fmla="*/ f127 f127 1"/>
              <a:gd name="f142" fmla="+- 0 0 f128"/>
              <a:gd name="f143" fmla="+- 0 0 f129"/>
              <a:gd name="f144" fmla="+- 0 0 f130"/>
              <a:gd name="f145" fmla="+- 0 0 f131"/>
              <a:gd name="f146" fmla="at2 f132 f133"/>
              <a:gd name="f147" fmla="at2 f134 f135"/>
              <a:gd name="f148" fmla="at2 f136 f137"/>
              <a:gd name="f149" fmla="at2 f138 f139"/>
              <a:gd name="f150" fmla="+- f140 f141 0"/>
              <a:gd name="f151" fmla="*/ 10800 f142 1"/>
              <a:gd name="f152" fmla="*/ 10800 f143 1"/>
              <a:gd name="f153" fmla="*/ f23 f144 1"/>
              <a:gd name="f154" fmla="*/ f23 f145 1"/>
              <a:gd name="f155" fmla="+- f146 f5 0"/>
              <a:gd name="f156" fmla="+- f147 f5 0"/>
              <a:gd name="f157" fmla="+- f148 f5 0"/>
              <a:gd name="f158" fmla="+- f149 f5 0"/>
              <a:gd name="f159" fmla="sqrt f150"/>
              <a:gd name="f160" fmla="*/ f151 f151 1"/>
              <a:gd name="f161" fmla="*/ f152 f152 1"/>
              <a:gd name="f162" fmla="*/ f153 f153 1"/>
              <a:gd name="f163" fmla="*/ f154 f154 1"/>
              <a:gd name="f164" fmla="*/ f155 f10 1"/>
              <a:gd name="f165" fmla="*/ f156 f10 1"/>
              <a:gd name="f166" fmla="*/ f157 f10 1"/>
              <a:gd name="f167" fmla="*/ f158 f10 1"/>
              <a:gd name="f168" fmla="*/ f21 f159 1"/>
              <a:gd name="f169" fmla="+- f160 f161 0"/>
              <a:gd name="f170" fmla="+- f162 f163 0"/>
              <a:gd name="f171" fmla="*/ f164 1 f4"/>
              <a:gd name="f172" fmla="*/ f165 1 f4"/>
              <a:gd name="f173" fmla="*/ f166 1 f4"/>
              <a:gd name="f174" fmla="*/ f167 1 f4"/>
              <a:gd name="f175" fmla="*/ f168 f122 1"/>
              <a:gd name="f176" fmla="*/ f168 f123 1"/>
              <a:gd name="f177" fmla="sqrt f169"/>
              <a:gd name="f178" fmla="sqrt f170"/>
              <a:gd name="f179" fmla="+- 0 0 f171"/>
              <a:gd name="f180" fmla="+- 0 0 f172"/>
              <a:gd name="f181" fmla="+- 0 0 f173"/>
              <a:gd name="f182" fmla="+- 0 0 f174"/>
              <a:gd name="f183" fmla="+- f120 f175 0"/>
              <a:gd name="f184" fmla="+- f121 f176 0"/>
              <a:gd name="f185" fmla="*/ f12 1 f177"/>
              <a:gd name="f186" fmla="*/ f30 1 f178"/>
              <a:gd name="f187" fmla="+- 0 0 f179"/>
              <a:gd name="f188" fmla="+- 0 0 f180"/>
              <a:gd name="f189" fmla="+- 0 0 f181"/>
              <a:gd name="f190" fmla="+- 0 0 f182"/>
              <a:gd name="f191" fmla="*/ f142 f185 1"/>
              <a:gd name="f192" fmla="*/ f143 f185 1"/>
              <a:gd name="f193" fmla="*/ f144 f186 1"/>
              <a:gd name="f194" fmla="*/ f145 f186 1"/>
              <a:gd name="f195" fmla="*/ f187 f4 1"/>
              <a:gd name="f196" fmla="*/ f188 f4 1"/>
              <a:gd name="f197" fmla="*/ f189 f4 1"/>
              <a:gd name="f198" fmla="*/ f190 f4 1"/>
              <a:gd name="f199" fmla="+- 10800 0 f191"/>
              <a:gd name="f200" fmla="+- 10800 0 f192"/>
              <a:gd name="f201" fmla="+- 10800 0 f193"/>
              <a:gd name="f202" fmla="+- 10800 0 f194"/>
              <a:gd name="f203" fmla="*/ f195 1 f10"/>
              <a:gd name="f204" fmla="*/ f196 1 f10"/>
              <a:gd name="f205" fmla="*/ f197 1 f10"/>
              <a:gd name="f206" fmla="*/ f198 1 f10"/>
              <a:gd name="f207" fmla="*/ f199 f18 1"/>
              <a:gd name="f208" fmla="*/ f200 f19 1"/>
              <a:gd name="f209" fmla="*/ f201 f18 1"/>
              <a:gd name="f210" fmla="*/ f202 f19 1"/>
              <a:gd name="f211" fmla="+- f203 0 f5"/>
              <a:gd name="f212" fmla="+- f204 0 f5"/>
              <a:gd name="f213" fmla="+- f205 0 f5"/>
              <a:gd name="f214" fmla="+- f206 0 f5"/>
              <a:gd name="f215" fmla="cos 1 f211"/>
              <a:gd name="f216" fmla="sin 1 f211"/>
              <a:gd name="f217" fmla="+- f212 0 f211"/>
              <a:gd name="f218" fmla="cos 1 f213"/>
              <a:gd name="f219" fmla="sin 1 f213"/>
              <a:gd name="f220" fmla="+- f214 0 f213"/>
              <a:gd name="f221" fmla="+- 0 0 f215"/>
              <a:gd name="f222" fmla="+- 0 0 f216"/>
              <a:gd name="f223" fmla="+- f217 0 f3"/>
              <a:gd name="f224" fmla="+- 0 0 f218"/>
              <a:gd name="f225" fmla="+- 0 0 f219"/>
              <a:gd name="f226" fmla="+- f220 f3 0"/>
              <a:gd name="f227" fmla="*/ f50 f221 1"/>
              <a:gd name="f228" fmla="*/ f50 f222 1"/>
              <a:gd name="f229" fmla="?: f217 f223 f217"/>
              <a:gd name="f230" fmla="*/ f35 f224 1"/>
              <a:gd name="f231" fmla="*/ f35 f225 1"/>
              <a:gd name="f232" fmla="?: f220 f220 f226"/>
              <a:gd name="f233" fmla="*/ f227 f227 1"/>
              <a:gd name="f234" fmla="*/ f228 f228 1"/>
              <a:gd name="f235" fmla="*/ f230 f230 1"/>
              <a:gd name="f236" fmla="*/ f231 f231 1"/>
              <a:gd name="f237" fmla="+- f233 f234 0"/>
              <a:gd name="f238" fmla="+- f235 f236 0"/>
              <a:gd name="f239" fmla="sqrt f237"/>
              <a:gd name="f240" fmla="sqrt f238"/>
              <a:gd name="f241" fmla="*/ f54 1 f239"/>
              <a:gd name="f242" fmla="*/ f40 1 f240"/>
              <a:gd name="f243" fmla="*/ f221 f241 1"/>
              <a:gd name="f244" fmla="*/ f222 f241 1"/>
              <a:gd name="f245" fmla="*/ f224 f242 1"/>
              <a:gd name="f246" fmla="*/ f225 f242 1"/>
              <a:gd name="f247" fmla="+- f53 0 f243"/>
              <a:gd name="f248" fmla="+- f53 0 f244"/>
              <a:gd name="f249" fmla="+- f39 0 f245"/>
              <a:gd name="f250" fmla="+- f39 0 f246"/>
            </a:gdLst>
            <a:ahLst>
              <a:ahPolar gdRefAng="f0" minAng="f9" maxAng="f14">
                <a:pos x="f207" y="f208"/>
              </a:ahPolar>
              <a:ahPolar gdRefR="f2" minR="f9" maxR="f13" gdRefAng="f1" minAng="f9" maxAng="f14">
                <a:pos x="f209" y="f210"/>
              </a:ahPolar>
            </a:ahLst>
            <a:cxnLst>
              <a:cxn ang="3cd4">
                <a:pos x="hc" y="t"/>
              </a:cxn>
              <a:cxn ang="0">
                <a:pos x="r" y="vc"/>
              </a:cxn>
              <a:cxn ang="cd4">
                <a:pos x="hc" y="b"/>
              </a:cxn>
              <a:cxn ang="cd2">
                <a:pos x="l" y="vc"/>
              </a:cxn>
            </a:cxnLst>
            <a:rect l="f31" t="f34" r="f32" b="f33"/>
            <a:pathLst>
              <a:path w="21600" h="21600">
                <a:moveTo>
                  <a:pt x="f247" y="f248"/>
                </a:moveTo>
                <a:arcTo wR="f50" hR="f50" stAng="f211" swAng="f229"/>
                <a:lnTo>
                  <a:pt x="f249" y="f250"/>
                </a:lnTo>
                <a:arcTo wR="f35" hR="f35" stAng="f213" swAng="f232"/>
                <a:lnTo>
                  <a:pt x="f119" y="f118"/>
                </a:lnTo>
                <a:lnTo>
                  <a:pt x="f184" y="f183"/>
                </a:lnTo>
                <a:lnTo>
                  <a:pt x="f121" y="f120"/>
                </a:lnTo>
                <a:close/>
              </a:path>
            </a:pathLst>
          </a:custGeom>
          <a:solidFill>
            <a:srgbClr val="B2B2B2">
              <a:alpha val="70000"/>
            </a:srgbClr>
          </a:solidFill>
          <a:ln w="12600">
            <a:solidFill>
              <a:srgbClr val="FFFFFF"/>
            </a:solidFill>
            <a:prstDash val="solid"/>
          </a:ln>
        </p:spPr>
        <p:txBody>
          <a:bodyPr vert="horz" wrap="none" lIns="87198" tIns="46375" rIns="87198" bIns="46375" anchor="ctr" anchorCtr="0" compatLnSpc="1">
            <a:noAutofit/>
          </a:bodyPr>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endParaRPr lang="en-US" sz="1633" b="1">
              <a:solidFill>
                <a:srgbClr val="000000"/>
              </a:solidFill>
              <a:latin typeface="Verdana" pitchFamily="34"/>
              <a:ea typeface="DejaVu Sans" pitchFamily="2"/>
              <a:cs typeface="DejaVu Sans" pitchFamily="2"/>
            </a:endParaRPr>
          </a:p>
        </p:txBody>
      </p:sp>
      <p:grpSp>
        <p:nvGrpSpPr>
          <p:cNvPr id="5" name="Group 4"/>
          <p:cNvGrpSpPr/>
          <p:nvPr/>
        </p:nvGrpSpPr>
        <p:grpSpPr>
          <a:xfrm>
            <a:off x="1889054" y="1628914"/>
            <a:ext cx="2201839" cy="1020253"/>
            <a:chOff x="681840" y="3744720"/>
            <a:chExt cx="2427120" cy="1124640"/>
          </a:xfrm>
        </p:grpSpPr>
        <p:sp>
          <p:nvSpPr>
            <p:cNvPr id="6" name="TextBox 5"/>
            <p:cNvSpPr txBox="1"/>
            <p:nvPr/>
          </p:nvSpPr>
          <p:spPr>
            <a:xfrm>
              <a:off x="681840" y="3744720"/>
              <a:ext cx="2427120" cy="649800"/>
            </a:xfrm>
            <a:prstGeom prst="rect">
              <a:avLst/>
            </a:prstGeom>
            <a:solidFill>
              <a:srgbClr val="729FCF"/>
            </a:solidFill>
            <a:ln w="0">
              <a:solidFill>
                <a:srgbClr val="3465A4"/>
              </a:solidFill>
              <a:prstDash val="solid"/>
            </a:ln>
          </p:spPr>
          <p:txBody>
            <a:bodyPr vert="horz" wrap="none" lIns="81646" tIns="40823" rIns="81646" bIns="40823" anchorCtr="0" compatLnSpc="1"/>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1633" b="1">
                  <a:solidFill>
                    <a:srgbClr val="000000"/>
                  </a:solidFill>
                  <a:latin typeface="Verdana" pitchFamily="34"/>
                  <a:ea typeface="DejaVu Sans" pitchFamily="2"/>
                  <a:cs typeface="DejaVu Sans" pitchFamily="2"/>
                </a:rPr>
                <a:t>I, Julie Andrews,</a:t>
              </a:r>
            </a:p>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1633" b="1">
                  <a:solidFill>
                    <a:srgbClr val="000000"/>
                  </a:solidFill>
                  <a:latin typeface="Verdana" pitchFamily="34"/>
                  <a:ea typeface="DejaVu Sans" pitchFamily="2"/>
                  <a:cs typeface="DejaVu Sans" pitchFamily="2"/>
                </a:rPr>
                <a:t>residing at 42 ...</a:t>
              </a:r>
            </a:p>
          </p:txBody>
        </p:sp>
        <p:sp>
          <p:nvSpPr>
            <p:cNvPr id="7" name="Freeform 6"/>
            <p:cNvSpPr/>
            <p:nvPr/>
          </p:nvSpPr>
          <p:spPr>
            <a:xfrm>
              <a:off x="1328040" y="4504320"/>
              <a:ext cx="919080" cy="365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0823" rIns="81646" bIns="40823" anchor="t" anchorCtr="0" compatLnSpc="1">
              <a:noAutofit/>
            </a:bodyPr>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defRPr>
                  <a:solidFill>
                    <a:srgbClr val="CC3300"/>
                  </a:solidFill>
                </a:defRPr>
              </a:pPr>
              <a:r>
                <a:rPr lang="en-US" sz="1633" b="1">
                  <a:solidFill>
                    <a:srgbClr val="CC3300"/>
                  </a:solidFill>
                  <a:latin typeface="Verdana" pitchFamily="34"/>
                  <a:ea typeface="DejaVu Sans" pitchFamily="2"/>
                  <a:cs typeface="DejaVu Sans" pitchFamily="2"/>
                </a:rPr>
                <a:t>ORIGINAL</a:t>
              </a:r>
            </a:p>
          </p:txBody>
        </p:sp>
      </p:grpSp>
      <p:grpSp>
        <p:nvGrpSpPr>
          <p:cNvPr id="8" name="Group 7"/>
          <p:cNvGrpSpPr/>
          <p:nvPr/>
        </p:nvGrpSpPr>
        <p:grpSpPr>
          <a:xfrm>
            <a:off x="2009203" y="5620549"/>
            <a:ext cx="2201839" cy="1096999"/>
            <a:chOff x="535374" y="6195612"/>
            <a:chExt cx="2427120" cy="1209238"/>
          </a:xfrm>
        </p:grpSpPr>
        <p:sp>
          <p:nvSpPr>
            <p:cNvPr id="9" name="TextBox 8"/>
            <p:cNvSpPr txBox="1"/>
            <p:nvPr/>
          </p:nvSpPr>
          <p:spPr>
            <a:xfrm>
              <a:off x="535374" y="6195612"/>
              <a:ext cx="2427120" cy="1209238"/>
            </a:xfrm>
            <a:prstGeom prst="rect">
              <a:avLst/>
            </a:prstGeom>
            <a:solidFill>
              <a:srgbClr val="729FCF"/>
            </a:solidFill>
            <a:ln w="0">
              <a:solidFill>
                <a:srgbClr val="3465A4"/>
              </a:solidFill>
              <a:prstDash val="solid"/>
            </a:ln>
          </p:spPr>
          <p:txBody>
            <a:bodyPr vert="horz" wrap="none" lIns="81646" tIns="40823" rIns="81646" bIns="40823" anchorCtr="0" compatLnSpc="1"/>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1633" b="1" dirty="0">
                  <a:solidFill>
                    <a:srgbClr val="000000"/>
                  </a:solidFill>
                  <a:latin typeface="Verdana" pitchFamily="34"/>
                  <a:ea typeface="DejaVu Sans" pitchFamily="2"/>
                  <a:cs typeface="DejaVu Sans" pitchFamily="2"/>
                </a:rPr>
                <a:t>y&lt;/</a:t>
              </a:r>
              <a:r>
                <a:rPr lang="en-US" sz="1633" b="1" dirty="0" err="1">
                  <a:solidFill>
                    <a:srgbClr val="000000"/>
                  </a:solidFill>
                  <a:latin typeface="Verdana" pitchFamily="34"/>
                  <a:ea typeface="DejaVu Sans" pitchFamily="2"/>
                  <a:cs typeface="DejaVu Sans" pitchFamily="2"/>
                </a:rPr>
                <a:t>PLVDg</a:t>
              </a:r>
              <a:r>
                <a:rPr lang="en-US" sz="1633" b="1" dirty="0">
                  <a:solidFill>
                    <a:srgbClr val="000000"/>
                  </a:solidFill>
                  <a:latin typeface="Verdana" pitchFamily="34"/>
                  <a:ea typeface="DejaVu Sans" pitchFamily="2"/>
                  <a:cs typeface="DejaVu Sans" pitchFamily="2"/>
                </a:rPr>
                <a:t>/</a:t>
              </a:r>
              <a:r>
                <a:rPr lang="en-US" sz="1633" b="1" dirty="0" err="1">
                  <a:solidFill>
                    <a:srgbClr val="000000"/>
                  </a:solidFill>
                  <a:latin typeface="Verdana" pitchFamily="34"/>
                  <a:ea typeface="DejaVu Sans" pitchFamily="2"/>
                  <a:cs typeface="DejaVu Sans" pitchFamily="2"/>
                </a:rPr>
                <a:t>kzExgWO</a:t>
              </a:r>
              <a:r>
                <a:rPr lang="en-US" sz="1633" b="1" dirty="0">
                  <a:solidFill>
                    <a:srgbClr val="000000"/>
                  </a:solidFill>
                  <a:latin typeface="Verdana" pitchFamily="34"/>
                  <a:ea typeface="DejaVu Sans" pitchFamily="2"/>
                  <a:cs typeface="DejaVu Sans" pitchFamily="2"/>
                </a:rPr>
                <a:t>&lt;/</a:t>
              </a:r>
              <a:r>
                <a:rPr lang="en-US" sz="1633" b="1" dirty="0" err="1">
                  <a:solidFill>
                    <a:srgbClr val="000000"/>
                  </a:solidFill>
                  <a:latin typeface="Verdana" pitchFamily="34"/>
                  <a:ea typeface="DejaVu Sans" pitchFamily="2"/>
                  <a:cs typeface="DejaVu Sans" pitchFamily="2"/>
                </a:rPr>
                <a:t>xgODEDze</a:t>
              </a:r>
              <a:r>
                <a:rPr lang="en-US" sz="1633" b="1" dirty="0">
                  <a:solidFill>
                    <a:srgbClr val="000000"/>
                  </a:solidFill>
                  <a:latin typeface="Verdana" pitchFamily="34"/>
                  <a:ea typeface="DejaVu Sans" pitchFamily="2"/>
                  <a:cs typeface="DejaVu Sans" pitchFamily="2"/>
                </a:rPr>
                <a:t>/?p/å"/!!!</a:t>
              </a:r>
            </a:p>
          </p:txBody>
        </p:sp>
        <p:sp>
          <p:nvSpPr>
            <p:cNvPr id="10" name="Freeform 9"/>
            <p:cNvSpPr/>
            <p:nvPr/>
          </p:nvSpPr>
          <p:spPr>
            <a:xfrm>
              <a:off x="929800" y="7039810"/>
              <a:ext cx="919080" cy="365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0823" rIns="81646" bIns="40823" anchor="t" anchorCtr="0" compatLnSpc="1">
              <a:noAutofit/>
            </a:bodyPr>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defRPr>
                  <a:solidFill>
                    <a:srgbClr val="CC3300"/>
                  </a:solidFill>
                </a:defRPr>
              </a:pPr>
              <a:r>
                <a:rPr lang="en-US" sz="1633" b="1" dirty="0">
                  <a:solidFill>
                    <a:srgbClr val="CC3300"/>
                  </a:solidFill>
                  <a:latin typeface="Verdana" pitchFamily="34"/>
                  <a:ea typeface="DejaVu Sans" pitchFamily="2"/>
                  <a:cs typeface="DejaVu Sans" pitchFamily="2"/>
                </a:rPr>
                <a:t>ENCRYPTED</a:t>
              </a:r>
            </a:p>
          </p:txBody>
        </p:sp>
      </p:grpSp>
      <p:grpSp>
        <p:nvGrpSpPr>
          <p:cNvPr id="11" name="Group 10"/>
          <p:cNvGrpSpPr/>
          <p:nvPr/>
        </p:nvGrpSpPr>
        <p:grpSpPr>
          <a:xfrm>
            <a:off x="3280634" y="3941393"/>
            <a:ext cx="1476493" cy="1575447"/>
            <a:chOff x="2468880" y="1738079"/>
            <a:chExt cx="1627560" cy="1736639"/>
          </a:xfrm>
        </p:grpSpPr>
        <p:pic>
          <p:nvPicPr>
            <p:cNvPr id="12" name="Picture 11"/>
            <p:cNvPicPr>
              <a:picLocks noChangeAspect="1"/>
            </p:cNvPicPr>
            <p:nvPr/>
          </p:nvPicPr>
          <p:blipFill>
            <a:blip r:embed="rId3">
              <a:lum bright="-50000"/>
              <a:alphaModFix amt="50000"/>
              <a:grayscl/>
            </a:blip>
            <a:srcRect/>
            <a:stretch>
              <a:fillRect/>
            </a:stretch>
          </p:blipFill>
          <p:spPr>
            <a:xfrm>
              <a:off x="2468880" y="1920239"/>
              <a:ext cx="1627560" cy="1554479"/>
            </a:xfrm>
            <a:prstGeom prst="rect">
              <a:avLst/>
            </a:prstGeom>
            <a:noFill/>
            <a:ln>
              <a:noFill/>
            </a:ln>
          </p:spPr>
        </p:pic>
        <p:sp>
          <p:nvSpPr>
            <p:cNvPr id="13" name="Freeform 12"/>
            <p:cNvSpPr/>
            <p:nvPr/>
          </p:nvSpPr>
          <p:spPr>
            <a:xfrm>
              <a:off x="2857320" y="1738079"/>
              <a:ext cx="919080" cy="365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0823" rIns="81646" bIns="40823" anchor="t" anchorCtr="0" compatLnSpc="1">
              <a:noAutofit/>
            </a:bodyPr>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defRPr>
                  <a:solidFill>
                    <a:srgbClr val="CC3300"/>
                  </a:solidFill>
                </a:defRPr>
              </a:pPr>
              <a:r>
                <a:rPr lang="en-US" sz="1633" b="1">
                  <a:solidFill>
                    <a:srgbClr val="CC3300"/>
                  </a:solidFill>
                  <a:latin typeface="Verdana" pitchFamily="34"/>
                  <a:ea typeface="DejaVu Sans" pitchFamily="2"/>
                  <a:cs typeface="DejaVu Sans" pitchFamily="2"/>
                </a:rPr>
                <a:t>PASSWORD1</a:t>
              </a:r>
            </a:p>
          </p:txBody>
        </p:sp>
      </p:grpSp>
      <p:grpSp>
        <p:nvGrpSpPr>
          <p:cNvPr id="14" name="Group 13"/>
          <p:cNvGrpSpPr/>
          <p:nvPr/>
        </p:nvGrpSpPr>
        <p:grpSpPr>
          <a:xfrm>
            <a:off x="969305" y="2204556"/>
            <a:ext cx="1244290" cy="1311567"/>
            <a:chOff x="5852160" y="4572000"/>
            <a:chExt cx="1371599" cy="1445760"/>
          </a:xfrm>
        </p:grpSpPr>
        <p:pic>
          <p:nvPicPr>
            <p:cNvPr id="15" name="Picture 14"/>
            <p:cNvPicPr>
              <a:picLocks noChangeAspect="1"/>
            </p:cNvPicPr>
            <p:nvPr/>
          </p:nvPicPr>
          <p:blipFill>
            <a:blip r:embed="rId4">
              <a:lum bright="-50000"/>
              <a:alphaModFix amt="70000"/>
            </a:blip>
            <a:srcRect/>
            <a:stretch>
              <a:fillRect/>
            </a:stretch>
          </p:blipFill>
          <p:spPr>
            <a:xfrm>
              <a:off x="5852160" y="4572000"/>
              <a:ext cx="1371599" cy="1046880"/>
            </a:xfrm>
            <a:prstGeom prst="rect">
              <a:avLst/>
            </a:prstGeom>
            <a:noFill/>
            <a:ln>
              <a:noFill/>
            </a:ln>
          </p:spPr>
        </p:pic>
        <p:sp>
          <p:nvSpPr>
            <p:cNvPr id="16" name="Freeform 15"/>
            <p:cNvSpPr/>
            <p:nvPr/>
          </p:nvSpPr>
          <p:spPr>
            <a:xfrm>
              <a:off x="5982480" y="5652720"/>
              <a:ext cx="919080" cy="365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0823" rIns="81646" bIns="40823" anchor="t" anchorCtr="0" compatLnSpc="1">
              <a:noAutofit/>
            </a:bodyPr>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defRPr>
                  <a:solidFill>
                    <a:srgbClr val="CC3300"/>
                  </a:solidFill>
                </a:defRPr>
              </a:pPr>
              <a:r>
                <a:rPr lang="en-US" sz="1633" b="1">
                  <a:solidFill>
                    <a:srgbClr val="CC3300"/>
                  </a:solidFill>
                  <a:latin typeface="Verdana" pitchFamily="34"/>
                  <a:ea typeface="DejaVu Sans" pitchFamily="2"/>
                  <a:cs typeface="DejaVu Sans" pitchFamily="2"/>
                </a:rPr>
                <a:t>PASSWORD2</a:t>
              </a:r>
            </a:p>
          </p:txBody>
        </p:sp>
      </p:grpSp>
    </p:spTree>
    <p:extLst>
      <p:ext uri="{BB962C8B-B14F-4D97-AF65-F5344CB8AC3E}">
        <p14:creationId xmlns:p14="http://schemas.microsoft.com/office/powerpoint/2010/main" val="2152915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500"/>
                            </p:stCondLst>
                            <p:childTnLst>
                              <p:par>
                                <p:cTn id="8" presetClass="entr"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609480" y="522835"/>
            <a:ext cx="10972440" cy="646331"/>
          </a:xfrm>
        </p:spPr>
        <p:txBody>
          <a:bodyPr>
            <a:spAutoFit/>
          </a:bodyPr>
          <a:lstStyle/>
          <a:p>
            <a:pPr lvl="0"/>
            <a:r>
              <a:rPr lang="en-US" dirty="0">
                <a:solidFill>
                  <a:schemeClr val="tx1"/>
                </a:solidFill>
              </a:rPr>
              <a:t>Authentication</a:t>
            </a:r>
          </a:p>
        </p:txBody>
      </p:sp>
      <p:sp>
        <p:nvSpPr>
          <p:cNvPr id="3" name="Freeform 2"/>
          <p:cNvSpPr/>
          <p:nvPr/>
        </p:nvSpPr>
        <p:spPr>
          <a:xfrm rot="2700000">
            <a:off x="2836625" y="2497753"/>
            <a:ext cx="2599947" cy="2941229"/>
          </a:xfrm>
          <a:custGeom>
            <a:avLst>
              <a:gd name="f0" fmla="val 20520000"/>
              <a:gd name="f1" fmla="val 5400000"/>
              <a:gd name="f2" fmla="val 5500"/>
            </a:avLst>
            <a:gdLst>
              <a:gd name="f3" fmla="val 21600000"/>
              <a:gd name="f4" fmla="val 10800000"/>
              <a:gd name="f5" fmla="val 5400000"/>
              <a:gd name="f6" fmla="val 180"/>
              <a:gd name="f7" fmla="val w"/>
              <a:gd name="f8" fmla="val h"/>
              <a:gd name="f9" fmla="val 0"/>
              <a:gd name="f10" fmla="*/ 5419351 1 1725033"/>
              <a:gd name="f11" fmla="sqrt 2"/>
              <a:gd name="f12" fmla="*/ 10800 10800 1"/>
              <a:gd name="f13" fmla="val 10800"/>
              <a:gd name="f14" fmla="val 21599999"/>
              <a:gd name="f15" fmla="min 0 21600"/>
              <a:gd name="f16" fmla="max 0 21600"/>
              <a:gd name="f17" fmla="*/ f10 1 2"/>
              <a:gd name="f18" fmla="*/ f7 1 21600"/>
              <a:gd name="f19" fmla="*/ f8 1 21600"/>
              <a:gd name="f20" fmla="*/ f10 1 180"/>
              <a:gd name="f21" fmla="*/ f11 1 2"/>
              <a:gd name="f22" fmla="pin 0 f0 21599999"/>
              <a:gd name="f23" fmla="pin 0 f2 10800"/>
              <a:gd name="f24" fmla="pin 0 f1 21599999"/>
              <a:gd name="f25" fmla="+- f16 0 f15"/>
              <a:gd name="f26" fmla="+- 10800 f23 0"/>
              <a:gd name="f27" fmla="+- f23 0 2700"/>
              <a:gd name="f28" fmla="+- 0 0 f22"/>
              <a:gd name="f29" fmla="+- 0 0 f24"/>
              <a:gd name="f30" fmla="*/ f23 f23 1"/>
              <a:gd name="f31" fmla="*/ 0 f18 1"/>
              <a:gd name="f32" fmla="*/ 21600 f18 1"/>
              <a:gd name="f33" fmla="*/ 21600 f19 1"/>
              <a:gd name="f34" fmla="*/ 0 f19 1"/>
              <a:gd name="f35" fmla="*/ f25 1 2"/>
              <a:gd name="f36" fmla="+- 21600 0 f26"/>
              <a:gd name="f37" fmla="+- f28 f5 0"/>
              <a:gd name="f38" fmla="+- f29 f5 0"/>
              <a:gd name="f39" fmla="+- f15 f35 0"/>
              <a:gd name="f40" fmla="*/ f35 f35 1"/>
              <a:gd name="f41" fmla="*/ f37 f6 1"/>
              <a:gd name="f42" fmla="*/ f38 f6 1"/>
              <a:gd name="f43" fmla="min f26 f36"/>
              <a:gd name="f44" fmla="max f26 f36"/>
              <a:gd name="f45" fmla="*/ f41 1 f4"/>
              <a:gd name="f46" fmla="*/ f42 1 f4"/>
              <a:gd name="f47" fmla="+- f44 0 f43"/>
              <a:gd name="f48" fmla="+- 0 0 f45"/>
              <a:gd name="f49" fmla="+- 0 0 f46"/>
              <a:gd name="f50" fmla="*/ f47 1 2"/>
              <a:gd name="f51" fmla="val f48"/>
              <a:gd name="f52" fmla="val f49"/>
              <a:gd name="f53" fmla="+- f43 f50 0"/>
              <a:gd name="f54" fmla="*/ f50 f50 1"/>
              <a:gd name="f55" fmla="*/ f51 f20 1"/>
              <a:gd name="f56" fmla="*/ f52 f20 1"/>
              <a:gd name="f57" fmla="+- f52 45 0"/>
              <a:gd name="f58" fmla="*/ f51 f10 1"/>
              <a:gd name="f59" fmla="*/ f52 f10 1"/>
              <a:gd name="f60" fmla="+- 0 0 f55"/>
              <a:gd name="f61" fmla="+- 0 0 f56"/>
              <a:gd name="f62" fmla="*/ f57 f10 1"/>
              <a:gd name="f63" fmla="*/ f58 1 f6"/>
              <a:gd name="f64" fmla="*/ f59 1 f6"/>
              <a:gd name="f65" fmla="*/ f60 f4 1"/>
              <a:gd name="f66" fmla="*/ f61 f4 1"/>
              <a:gd name="f67" fmla="*/ f62 1 180"/>
              <a:gd name="f68" fmla="+- 0 0 f63"/>
              <a:gd name="f69" fmla="+- 0 0 f64"/>
              <a:gd name="f70" fmla="*/ f65 1 f10"/>
              <a:gd name="f71" fmla="*/ f66 1 f10"/>
              <a:gd name="f72" fmla="+- 0 0 f67"/>
              <a:gd name="f73" fmla="+- f68 f10 0"/>
              <a:gd name="f74" fmla="+- f69 f10 0"/>
              <a:gd name="f75" fmla="+- f70 0 f5"/>
              <a:gd name="f76" fmla="+- f71 0 f5"/>
              <a:gd name="f77" fmla="*/ f72 f4 1"/>
              <a:gd name="f78" fmla="+- f73 f17 0"/>
              <a:gd name="f79" fmla="+- f74 f17 0"/>
              <a:gd name="f80" fmla="cos 1 f75"/>
              <a:gd name="f81" fmla="sin 1 f75"/>
              <a:gd name="f82" fmla="cos 1 f76"/>
              <a:gd name="f83" fmla="sin 1 f76"/>
              <a:gd name="f84" fmla="*/ f77 1 f10"/>
              <a:gd name="f85" fmla="+- 0 0 f78"/>
              <a:gd name="f86" fmla="+- 0 0 f79"/>
              <a:gd name="f87" fmla="+- 0 0 f80"/>
              <a:gd name="f88" fmla="+- 0 0 f81"/>
              <a:gd name="f89" fmla="+- 0 0 f82"/>
              <a:gd name="f90" fmla="+- 0 0 f83"/>
              <a:gd name="f91" fmla="+- f84 0 f5"/>
              <a:gd name="f92" fmla="*/ f85 f4 1"/>
              <a:gd name="f93" fmla="*/ f86 f4 1"/>
              <a:gd name="f94" fmla="*/ 10800 f87 1"/>
              <a:gd name="f95" fmla="*/ 10800 f88 1"/>
              <a:gd name="f96" fmla="*/ 10800 f89 1"/>
              <a:gd name="f97" fmla="*/ 10800 f90 1"/>
              <a:gd name="f98" fmla="*/ f26 f87 1"/>
              <a:gd name="f99" fmla="*/ f26 f88 1"/>
              <a:gd name="f100" fmla="*/ f26 f89 1"/>
              <a:gd name="f101" fmla="*/ f26 f90 1"/>
              <a:gd name="f102" fmla="*/ 13500 f89 1"/>
              <a:gd name="f103" fmla="*/ 13500 f90 1"/>
              <a:gd name="f104" fmla="*/ f27 f89 1"/>
              <a:gd name="f105" fmla="*/ f27 f90 1"/>
              <a:gd name="f106" fmla="cos 1 f91"/>
              <a:gd name="f107" fmla="sin 1 f91"/>
              <a:gd name="f108" fmla="*/ f92 1 f10"/>
              <a:gd name="f109" fmla="*/ f93 1 f10"/>
              <a:gd name="f110" fmla="+- f94 10800 0"/>
              <a:gd name="f111" fmla="+- f95 10800 0"/>
              <a:gd name="f112" fmla="+- f96 10800 0"/>
              <a:gd name="f113" fmla="+- f97 10800 0"/>
              <a:gd name="f114" fmla="+- f98 10800 0"/>
              <a:gd name="f115" fmla="+- f99 10800 0"/>
              <a:gd name="f116" fmla="+- f100 10800 0"/>
              <a:gd name="f117" fmla="+- f101 10800 0"/>
              <a:gd name="f118" fmla="+- f102 10800 0"/>
              <a:gd name="f119" fmla="+- f103 10800 0"/>
              <a:gd name="f120" fmla="+- f104 10800 0"/>
              <a:gd name="f121" fmla="+- f105 10800 0"/>
              <a:gd name="f122" fmla="+- 0 0 f106"/>
              <a:gd name="f123" fmla="+- 0 0 f107"/>
              <a:gd name="f124" fmla="+- f108 0 f5"/>
              <a:gd name="f125" fmla="+- f109 0 f5"/>
              <a:gd name="f126" fmla="+- f121 0 f119"/>
              <a:gd name="f127" fmla="+- f120 0 f118"/>
              <a:gd name="f128" fmla="cos 1 f124"/>
              <a:gd name="f129" fmla="sin 1 f124"/>
              <a:gd name="f130" fmla="cos 1 f125"/>
              <a:gd name="f131" fmla="sin 1 f125"/>
              <a:gd name="f132" fmla="+- f117 0 f53"/>
              <a:gd name="f133" fmla="+- f116 0 f53"/>
              <a:gd name="f134" fmla="+- f115 0 f53"/>
              <a:gd name="f135" fmla="+- f114 0 f53"/>
              <a:gd name="f136" fmla="+- f111 0 f39"/>
              <a:gd name="f137" fmla="+- f110 0 f39"/>
              <a:gd name="f138" fmla="+- f113 0 f39"/>
              <a:gd name="f139" fmla="+- f112 0 f39"/>
              <a:gd name="f140" fmla="*/ f126 f126 1"/>
              <a:gd name="f141" fmla="*/ f127 f127 1"/>
              <a:gd name="f142" fmla="+- 0 0 f128"/>
              <a:gd name="f143" fmla="+- 0 0 f129"/>
              <a:gd name="f144" fmla="+- 0 0 f130"/>
              <a:gd name="f145" fmla="+- 0 0 f131"/>
              <a:gd name="f146" fmla="at2 f132 f133"/>
              <a:gd name="f147" fmla="at2 f134 f135"/>
              <a:gd name="f148" fmla="at2 f136 f137"/>
              <a:gd name="f149" fmla="at2 f138 f139"/>
              <a:gd name="f150" fmla="+- f140 f141 0"/>
              <a:gd name="f151" fmla="*/ 10800 f142 1"/>
              <a:gd name="f152" fmla="*/ 10800 f143 1"/>
              <a:gd name="f153" fmla="*/ f23 f144 1"/>
              <a:gd name="f154" fmla="*/ f23 f145 1"/>
              <a:gd name="f155" fmla="+- f146 f5 0"/>
              <a:gd name="f156" fmla="+- f147 f5 0"/>
              <a:gd name="f157" fmla="+- f148 f5 0"/>
              <a:gd name="f158" fmla="+- f149 f5 0"/>
              <a:gd name="f159" fmla="sqrt f150"/>
              <a:gd name="f160" fmla="*/ f151 f151 1"/>
              <a:gd name="f161" fmla="*/ f152 f152 1"/>
              <a:gd name="f162" fmla="*/ f153 f153 1"/>
              <a:gd name="f163" fmla="*/ f154 f154 1"/>
              <a:gd name="f164" fmla="*/ f155 f10 1"/>
              <a:gd name="f165" fmla="*/ f156 f10 1"/>
              <a:gd name="f166" fmla="*/ f157 f10 1"/>
              <a:gd name="f167" fmla="*/ f158 f10 1"/>
              <a:gd name="f168" fmla="*/ f21 f159 1"/>
              <a:gd name="f169" fmla="+- f160 f161 0"/>
              <a:gd name="f170" fmla="+- f162 f163 0"/>
              <a:gd name="f171" fmla="*/ f164 1 f4"/>
              <a:gd name="f172" fmla="*/ f165 1 f4"/>
              <a:gd name="f173" fmla="*/ f166 1 f4"/>
              <a:gd name="f174" fmla="*/ f167 1 f4"/>
              <a:gd name="f175" fmla="*/ f168 f122 1"/>
              <a:gd name="f176" fmla="*/ f168 f123 1"/>
              <a:gd name="f177" fmla="sqrt f169"/>
              <a:gd name="f178" fmla="sqrt f170"/>
              <a:gd name="f179" fmla="+- 0 0 f171"/>
              <a:gd name="f180" fmla="+- 0 0 f172"/>
              <a:gd name="f181" fmla="+- 0 0 f173"/>
              <a:gd name="f182" fmla="+- 0 0 f174"/>
              <a:gd name="f183" fmla="+- f120 f175 0"/>
              <a:gd name="f184" fmla="+- f121 f176 0"/>
              <a:gd name="f185" fmla="*/ f12 1 f177"/>
              <a:gd name="f186" fmla="*/ f30 1 f178"/>
              <a:gd name="f187" fmla="+- 0 0 f179"/>
              <a:gd name="f188" fmla="+- 0 0 f180"/>
              <a:gd name="f189" fmla="+- 0 0 f181"/>
              <a:gd name="f190" fmla="+- 0 0 f182"/>
              <a:gd name="f191" fmla="*/ f142 f185 1"/>
              <a:gd name="f192" fmla="*/ f143 f185 1"/>
              <a:gd name="f193" fmla="*/ f144 f186 1"/>
              <a:gd name="f194" fmla="*/ f145 f186 1"/>
              <a:gd name="f195" fmla="*/ f187 f4 1"/>
              <a:gd name="f196" fmla="*/ f188 f4 1"/>
              <a:gd name="f197" fmla="*/ f189 f4 1"/>
              <a:gd name="f198" fmla="*/ f190 f4 1"/>
              <a:gd name="f199" fmla="+- 10800 0 f191"/>
              <a:gd name="f200" fmla="+- 10800 0 f192"/>
              <a:gd name="f201" fmla="+- 10800 0 f193"/>
              <a:gd name="f202" fmla="+- 10800 0 f194"/>
              <a:gd name="f203" fmla="*/ f195 1 f10"/>
              <a:gd name="f204" fmla="*/ f196 1 f10"/>
              <a:gd name="f205" fmla="*/ f197 1 f10"/>
              <a:gd name="f206" fmla="*/ f198 1 f10"/>
              <a:gd name="f207" fmla="*/ f199 f18 1"/>
              <a:gd name="f208" fmla="*/ f200 f19 1"/>
              <a:gd name="f209" fmla="*/ f201 f18 1"/>
              <a:gd name="f210" fmla="*/ f202 f19 1"/>
              <a:gd name="f211" fmla="+- f203 0 f5"/>
              <a:gd name="f212" fmla="+- f204 0 f5"/>
              <a:gd name="f213" fmla="+- f205 0 f5"/>
              <a:gd name="f214" fmla="+- f206 0 f5"/>
              <a:gd name="f215" fmla="cos 1 f211"/>
              <a:gd name="f216" fmla="sin 1 f211"/>
              <a:gd name="f217" fmla="+- f212 0 f211"/>
              <a:gd name="f218" fmla="cos 1 f213"/>
              <a:gd name="f219" fmla="sin 1 f213"/>
              <a:gd name="f220" fmla="+- f214 0 f213"/>
              <a:gd name="f221" fmla="+- 0 0 f215"/>
              <a:gd name="f222" fmla="+- 0 0 f216"/>
              <a:gd name="f223" fmla="+- f217 0 f3"/>
              <a:gd name="f224" fmla="+- 0 0 f218"/>
              <a:gd name="f225" fmla="+- 0 0 f219"/>
              <a:gd name="f226" fmla="+- f220 f3 0"/>
              <a:gd name="f227" fmla="*/ f50 f221 1"/>
              <a:gd name="f228" fmla="*/ f50 f222 1"/>
              <a:gd name="f229" fmla="?: f217 f223 f217"/>
              <a:gd name="f230" fmla="*/ f35 f224 1"/>
              <a:gd name="f231" fmla="*/ f35 f225 1"/>
              <a:gd name="f232" fmla="?: f220 f220 f226"/>
              <a:gd name="f233" fmla="*/ f227 f227 1"/>
              <a:gd name="f234" fmla="*/ f228 f228 1"/>
              <a:gd name="f235" fmla="*/ f230 f230 1"/>
              <a:gd name="f236" fmla="*/ f231 f231 1"/>
              <a:gd name="f237" fmla="+- f233 f234 0"/>
              <a:gd name="f238" fmla="+- f235 f236 0"/>
              <a:gd name="f239" fmla="sqrt f237"/>
              <a:gd name="f240" fmla="sqrt f238"/>
              <a:gd name="f241" fmla="*/ f54 1 f239"/>
              <a:gd name="f242" fmla="*/ f40 1 f240"/>
              <a:gd name="f243" fmla="*/ f221 f241 1"/>
              <a:gd name="f244" fmla="*/ f222 f241 1"/>
              <a:gd name="f245" fmla="*/ f224 f242 1"/>
              <a:gd name="f246" fmla="*/ f225 f242 1"/>
              <a:gd name="f247" fmla="+- f53 0 f243"/>
              <a:gd name="f248" fmla="+- f53 0 f244"/>
              <a:gd name="f249" fmla="+- f39 0 f245"/>
              <a:gd name="f250" fmla="+- f39 0 f246"/>
            </a:gdLst>
            <a:ahLst>
              <a:ahPolar gdRefAng="f0" minAng="f9" maxAng="f14">
                <a:pos x="f207" y="f208"/>
              </a:ahPolar>
              <a:ahPolar gdRefR="f2" minR="f9" maxR="f13" gdRefAng="f1" minAng="f9" maxAng="f14">
                <a:pos x="f209" y="f210"/>
              </a:ahPolar>
            </a:ahLst>
            <a:cxnLst>
              <a:cxn ang="3cd4">
                <a:pos x="hc" y="t"/>
              </a:cxn>
              <a:cxn ang="0">
                <a:pos x="r" y="vc"/>
              </a:cxn>
              <a:cxn ang="cd4">
                <a:pos x="hc" y="b"/>
              </a:cxn>
              <a:cxn ang="cd2">
                <a:pos x="l" y="vc"/>
              </a:cxn>
            </a:cxnLst>
            <a:rect l="f31" t="f34" r="f32" b="f33"/>
            <a:pathLst>
              <a:path w="21600" h="21600">
                <a:moveTo>
                  <a:pt x="f247" y="f248"/>
                </a:moveTo>
                <a:arcTo wR="f50" hR="f50" stAng="f211" swAng="f229"/>
                <a:lnTo>
                  <a:pt x="f249" y="f250"/>
                </a:lnTo>
                <a:arcTo wR="f35" hR="f35" stAng="f213" swAng="f232"/>
                <a:lnTo>
                  <a:pt x="f119" y="f118"/>
                </a:lnTo>
                <a:lnTo>
                  <a:pt x="f184" y="f183"/>
                </a:lnTo>
                <a:lnTo>
                  <a:pt x="f121" y="f120"/>
                </a:lnTo>
                <a:close/>
              </a:path>
            </a:pathLst>
          </a:custGeom>
          <a:solidFill>
            <a:srgbClr val="CCCCCC">
              <a:alpha val="70000"/>
            </a:srgbClr>
          </a:solidFill>
          <a:ln w="0">
            <a:solidFill>
              <a:srgbClr val="3465A4">
                <a:alpha val="30000"/>
              </a:srgbClr>
            </a:solidFill>
            <a:prstDash val="solid"/>
            <a:headEnd type="arrow"/>
          </a:ln>
        </p:spPr>
        <p:txBody>
          <a:bodyPr vert="horz" wrap="none" lIns="81646" tIns="40823" rIns="81646" bIns="40823" anchor="ctr" anchorCtr="0" compatLnSpc="1">
            <a:noAutofit/>
          </a:bodyPr>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endParaRPr lang="en-US" sz="1633" b="1">
              <a:solidFill>
                <a:srgbClr val="000000"/>
              </a:solidFill>
              <a:latin typeface="Verdana" pitchFamily="34"/>
              <a:ea typeface="DejaVu Sans" pitchFamily="2"/>
              <a:cs typeface="DejaVu Sans" pitchFamily="2"/>
            </a:endParaRPr>
          </a:p>
        </p:txBody>
      </p:sp>
      <p:sp>
        <p:nvSpPr>
          <p:cNvPr id="4" name="Freeform 3"/>
          <p:cNvSpPr/>
          <p:nvPr/>
        </p:nvSpPr>
        <p:spPr>
          <a:xfrm rot="2700000" flipH="1" flipV="1">
            <a:off x="1432761" y="2720049"/>
            <a:ext cx="2599947" cy="2941229"/>
          </a:xfrm>
          <a:custGeom>
            <a:avLst>
              <a:gd name="f0" fmla="val 20520000"/>
              <a:gd name="f1" fmla="val 5400000"/>
              <a:gd name="f2" fmla="val 5500"/>
            </a:avLst>
            <a:gdLst>
              <a:gd name="f3" fmla="val 21600000"/>
              <a:gd name="f4" fmla="val 10800000"/>
              <a:gd name="f5" fmla="val 5400000"/>
              <a:gd name="f6" fmla="val 180"/>
              <a:gd name="f7" fmla="val w"/>
              <a:gd name="f8" fmla="val h"/>
              <a:gd name="f9" fmla="val 0"/>
              <a:gd name="f10" fmla="*/ 5419351 1 1725033"/>
              <a:gd name="f11" fmla="sqrt 2"/>
              <a:gd name="f12" fmla="*/ 10800 10800 1"/>
              <a:gd name="f13" fmla="val 10800"/>
              <a:gd name="f14" fmla="val 21599999"/>
              <a:gd name="f15" fmla="min 0 21600"/>
              <a:gd name="f16" fmla="max 0 21600"/>
              <a:gd name="f17" fmla="*/ f10 1 2"/>
              <a:gd name="f18" fmla="*/ f7 1 21600"/>
              <a:gd name="f19" fmla="*/ f8 1 21600"/>
              <a:gd name="f20" fmla="*/ f10 1 180"/>
              <a:gd name="f21" fmla="*/ f11 1 2"/>
              <a:gd name="f22" fmla="pin 0 f0 21599999"/>
              <a:gd name="f23" fmla="pin 0 f2 10800"/>
              <a:gd name="f24" fmla="pin 0 f1 21599999"/>
              <a:gd name="f25" fmla="+- f16 0 f15"/>
              <a:gd name="f26" fmla="+- 10800 f23 0"/>
              <a:gd name="f27" fmla="+- f23 0 2700"/>
              <a:gd name="f28" fmla="+- 0 0 f22"/>
              <a:gd name="f29" fmla="+- 0 0 f24"/>
              <a:gd name="f30" fmla="*/ f23 f23 1"/>
              <a:gd name="f31" fmla="*/ 0 f18 1"/>
              <a:gd name="f32" fmla="*/ 21600 f18 1"/>
              <a:gd name="f33" fmla="*/ 21600 f19 1"/>
              <a:gd name="f34" fmla="*/ 0 f19 1"/>
              <a:gd name="f35" fmla="*/ f25 1 2"/>
              <a:gd name="f36" fmla="+- 21600 0 f26"/>
              <a:gd name="f37" fmla="+- f28 f5 0"/>
              <a:gd name="f38" fmla="+- f29 f5 0"/>
              <a:gd name="f39" fmla="+- f15 f35 0"/>
              <a:gd name="f40" fmla="*/ f35 f35 1"/>
              <a:gd name="f41" fmla="*/ f37 f6 1"/>
              <a:gd name="f42" fmla="*/ f38 f6 1"/>
              <a:gd name="f43" fmla="min f26 f36"/>
              <a:gd name="f44" fmla="max f26 f36"/>
              <a:gd name="f45" fmla="*/ f41 1 f4"/>
              <a:gd name="f46" fmla="*/ f42 1 f4"/>
              <a:gd name="f47" fmla="+- f44 0 f43"/>
              <a:gd name="f48" fmla="+- 0 0 f45"/>
              <a:gd name="f49" fmla="+- 0 0 f46"/>
              <a:gd name="f50" fmla="*/ f47 1 2"/>
              <a:gd name="f51" fmla="val f48"/>
              <a:gd name="f52" fmla="val f49"/>
              <a:gd name="f53" fmla="+- f43 f50 0"/>
              <a:gd name="f54" fmla="*/ f50 f50 1"/>
              <a:gd name="f55" fmla="*/ f51 f20 1"/>
              <a:gd name="f56" fmla="*/ f52 f20 1"/>
              <a:gd name="f57" fmla="+- f52 45 0"/>
              <a:gd name="f58" fmla="*/ f51 f10 1"/>
              <a:gd name="f59" fmla="*/ f52 f10 1"/>
              <a:gd name="f60" fmla="+- 0 0 f55"/>
              <a:gd name="f61" fmla="+- 0 0 f56"/>
              <a:gd name="f62" fmla="*/ f57 f10 1"/>
              <a:gd name="f63" fmla="*/ f58 1 f6"/>
              <a:gd name="f64" fmla="*/ f59 1 f6"/>
              <a:gd name="f65" fmla="*/ f60 f4 1"/>
              <a:gd name="f66" fmla="*/ f61 f4 1"/>
              <a:gd name="f67" fmla="*/ f62 1 180"/>
              <a:gd name="f68" fmla="+- 0 0 f63"/>
              <a:gd name="f69" fmla="+- 0 0 f64"/>
              <a:gd name="f70" fmla="*/ f65 1 f10"/>
              <a:gd name="f71" fmla="*/ f66 1 f10"/>
              <a:gd name="f72" fmla="+- 0 0 f67"/>
              <a:gd name="f73" fmla="+- f68 f10 0"/>
              <a:gd name="f74" fmla="+- f69 f10 0"/>
              <a:gd name="f75" fmla="+- f70 0 f5"/>
              <a:gd name="f76" fmla="+- f71 0 f5"/>
              <a:gd name="f77" fmla="*/ f72 f4 1"/>
              <a:gd name="f78" fmla="+- f73 f17 0"/>
              <a:gd name="f79" fmla="+- f74 f17 0"/>
              <a:gd name="f80" fmla="cos 1 f75"/>
              <a:gd name="f81" fmla="sin 1 f75"/>
              <a:gd name="f82" fmla="cos 1 f76"/>
              <a:gd name="f83" fmla="sin 1 f76"/>
              <a:gd name="f84" fmla="*/ f77 1 f10"/>
              <a:gd name="f85" fmla="+- 0 0 f78"/>
              <a:gd name="f86" fmla="+- 0 0 f79"/>
              <a:gd name="f87" fmla="+- 0 0 f80"/>
              <a:gd name="f88" fmla="+- 0 0 f81"/>
              <a:gd name="f89" fmla="+- 0 0 f82"/>
              <a:gd name="f90" fmla="+- 0 0 f83"/>
              <a:gd name="f91" fmla="+- f84 0 f5"/>
              <a:gd name="f92" fmla="*/ f85 f4 1"/>
              <a:gd name="f93" fmla="*/ f86 f4 1"/>
              <a:gd name="f94" fmla="*/ 10800 f87 1"/>
              <a:gd name="f95" fmla="*/ 10800 f88 1"/>
              <a:gd name="f96" fmla="*/ 10800 f89 1"/>
              <a:gd name="f97" fmla="*/ 10800 f90 1"/>
              <a:gd name="f98" fmla="*/ f26 f87 1"/>
              <a:gd name="f99" fmla="*/ f26 f88 1"/>
              <a:gd name="f100" fmla="*/ f26 f89 1"/>
              <a:gd name="f101" fmla="*/ f26 f90 1"/>
              <a:gd name="f102" fmla="*/ 13500 f89 1"/>
              <a:gd name="f103" fmla="*/ 13500 f90 1"/>
              <a:gd name="f104" fmla="*/ f27 f89 1"/>
              <a:gd name="f105" fmla="*/ f27 f90 1"/>
              <a:gd name="f106" fmla="cos 1 f91"/>
              <a:gd name="f107" fmla="sin 1 f91"/>
              <a:gd name="f108" fmla="*/ f92 1 f10"/>
              <a:gd name="f109" fmla="*/ f93 1 f10"/>
              <a:gd name="f110" fmla="+- f94 10800 0"/>
              <a:gd name="f111" fmla="+- f95 10800 0"/>
              <a:gd name="f112" fmla="+- f96 10800 0"/>
              <a:gd name="f113" fmla="+- f97 10800 0"/>
              <a:gd name="f114" fmla="+- f98 10800 0"/>
              <a:gd name="f115" fmla="+- f99 10800 0"/>
              <a:gd name="f116" fmla="+- f100 10800 0"/>
              <a:gd name="f117" fmla="+- f101 10800 0"/>
              <a:gd name="f118" fmla="+- f102 10800 0"/>
              <a:gd name="f119" fmla="+- f103 10800 0"/>
              <a:gd name="f120" fmla="+- f104 10800 0"/>
              <a:gd name="f121" fmla="+- f105 10800 0"/>
              <a:gd name="f122" fmla="+- 0 0 f106"/>
              <a:gd name="f123" fmla="+- 0 0 f107"/>
              <a:gd name="f124" fmla="+- f108 0 f5"/>
              <a:gd name="f125" fmla="+- f109 0 f5"/>
              <a:gd name="f126" fmla="+- f121 0 f119"/>
              <a:gd name="f127" fmla="+- f120 0 f118"/>
              <a:gd name="f128" fmla="cos 1 f124"/>
              <a:gd name="f129" fmla="sin 1 f124"/>
              <a:gd name="f130" fmla="cos 1 f125"/>
              <a:gd name="f131" fmla="sin 1 f125"/>
              <a:gd name="f132" fmla="+- f117 0 f53"/>
              <a:gd name="f133" fmla="+- f116 0 f53"/>
              <a:gd name="f134" fmla="+- f115 0 f53"/>
              <a:gd name="f135" fmla="+- f114 0 f53"/>
              <a:gd name="f136" fmla="+- f111 0 f39"/>
              <a:gd name="f137" fmla="+- f110 0 f39"/>
              <a:gd name="f138" fmla="+- f113 0 f39"/>
              <a:gd name="f139" fmla="+- f112 0 f39"/>
              <a:gd name="f140" fmla="*/ f126 f126 1"/>
              <a:gd name="f141" fmla="*/ f127 f127 1"/>
              <a:gd name="f142" fmla="+- 0 0 f128"/>
              <a:gd name="f143" fmla="+- 0 0 f129"/>
              <a:gd name="f144" fmla="+- 0 0 f130"/>
              <a:gd name="f145" fmla="+- 0 0 f131"/>
              <a:gd name="f146" fmla="at2 f132 f133"/>
              <a:gd name="f147" fmla="at2 f134 f135"/>
              <a:gd name="f148" fmla="at2 f136 f137"/>
              <a:gd name="f149" fmla="at2 f138 f139"/>
              <a:gd name="f150" fmla="+- f140 f141 0"/>
              <a:gd name="f151" fmla="*/ 10800 f142 1"/>
              <a:gd name="f152" fmla="*/ 10800 f143 1"/>
              <a:gd name="f153" fmla="*/ f23 f144 1"/>
              <a:gd name="f154" fmla="*/ f23 f145 1"/>
              <a:gd name="f155" fmla="+- f146 f5 0"/>
              <a:gd name="f156" fmla="+- f147 f5 0"/>
              <a:gd name="f157" fmla="+- f148 f5 0"/>
              <a:gd name="f158" fmla="+- f149 f5 0"/>
              <a:gd name="f159" fmla="sqrt f150"/>
              <a:gd name="f160" fmla="*/ f151 f151 1"/>
              <a:gd name="f161" fmla="*/ f152 f152 1"/>
              <a:gd name="f162" fmla="*/ f153 f153 1"/>
              <a:gd name="f163" fmla="*/ f154 f154 1"/>
              <a:gd name="f164" fmla="*/ f155 f10 1"/>
              <a:gd name="f165" fmla="*/ f156 f10 1"/>
              <a:gd name="f166" fmla="*/ f157 f10 1"/>
              <a:gd name="f167" fmla="*/ f158 f10 1"/>
              <a:gd name="f168" fmla="*/ f21 f159 1"/>
              <a:gd name="f169" fmla="+- f160 f161 0"/>
              <a:gd name="f170" fmla="+- f162 f163 0"/>
              <a:gd name="f171" fmla="*/ f164 1 f4"/>
              <a:gd name="f172" fmla="*/ f165 1 f4"/>
              <a:gd name="f173" fmla="*/ f166 1 f4"/>
              <a:gd name="f174" fmla="*/ f167 1 f4"/>
              <a:gd name="f175" fmla="*/ f168 f122 1"/>
              <a:gd name="f176" fmla="*/ f168 f123 1"/>
              <a:gd name="f177" fmla="sqrt f169"/>
              <a:gd name="f178" fmla="sqrt f170"/>
              <a:gd name="f179" fmla="+- 0 0 f171"/>
              <a:gd name="f180" fmla="+- 0 0 f172"/>
              <a:gd name="f181" fmla="+- 0 0 f173"/>
              <a:gd name="f182" fmla="+- 0 0 f174"/>
              <a:gd name="f183" fmla="+- f120 f175 0"/>
              <a:gd name="f184" fmla="+- f121 f176 0"/>
              <a:gd name="f185" fmla="*/ f12 1 f177"/>
              <a:gd name="f186" fmla="*/ f30 1 f178"/>
              <a:gd name="f187" fmla="+- 0 0 f179"/>
              <a:gd name="f188" fmla="+- 0 0 f180"/>
              <a:gd name="f189" fmla="+- 0 0 f181"/>
              <a:gd name="f190" fmla="+- 0 0 f182"/>
              <a:gd name="f191" fmla="*/ f142 f185 1"/>
              <a:gd name="f192" fmla="*/ f143 f185 1"/>
              <a:gd name="f193" fmla="*/ f144 f186 1"/>
              <a:gd name="f194" fmla="*/ f145 f186 1"/>
              <a:gd name="f195" fmla="*/ f187 f4 1"/>
              <a:gd name="f196" fmla="*/ f188 f4 1"/>
              <a:gd name="f197" fmla="*/ f189 f4 1"/>
              <a:gd name="f198" fmla="*/ f190 f4 1"/>
              <a:gd name="f199" fmla="+- 10800 0 f191"/>
              <a:gd name="f200" fmla="+- 10800 0 f192"/>
              <a:gd name="f201" fmla="+- 10800 0 f193"/>
              <a:gd name="f202" fmla="+- 10800 0 f194"/>
              <a:gd name="f203" fmla="*/ f195 1 f10"/>
              <a:gd name="f204" fmla="*/ f196 1 f10"/>
              <a:gd name="f205" fmla="*/ f197 1 f10"/>
              <a:gd name="f206" fmla="*/ f198 1 f10"/>
              <a:gd name="f207" fmla="*/ f199 f18 1"/>
              <a:gd name="f208" fmla="*/ f200 f19 1"/>
              <a:gd name="f209" fmla="*/ f201 f18 1"/>
              <a:gd name="f210" fmla="*/ f202 f19 1"/>
              <a:gd name="f211" fmla="+- f203 0 f5"/>
              <a:gd name="f212" fmla="+- f204 0 f5"/>
              <a:gd name="f213" fmla="+- f205 0 f5"/>
              <a:gd name="f214" fmla="+- f206 0 f5"/>
              <a:gd name="f215" fmla="cos 1 f211"/>
              <a:gd name="f216" fmla="sin 1 f211"/>
              <a:gd name="f217" fmla="+- f212 0 f211"/>
              <a:gd name="f218" fmla="cos 1 f213"/>
              <a:gd name="f219" fmla="sin 1 f213"/>
              <a:gd name="f220" fmla="+- f214 0 f213"/>
              <a:gd name="f221" fmla="+- 0 0 f215"/>
              <a:gd name="f222" fmla="+- 0 0 f216"/>
              <a:gd name="f223" fmla="+- f217 0 f3"/>
              <a:gd name="f224" fmla="+- 0 0 f218"/>
              <a:gd name="f225" fmla="+- 0 0 f219"/>
              <a:gd name="f226" fmla="+- f220 f3 0"/>
              <a:gd name="f227" fmla="*/ f50 f221 1"/>
              <a:gd name="f228" fmla="*/ f50 f222 1"/>
              <a:gd name="f229" fmla="?: f217 f223 f217"/>
              <a:gd name="f230" fmla="*/ f35 f224 1"/>
              <a:gd name="f231" fmla="*/ f35 f225 1"/>
              <a:gd name="f232" fmla="?: f220 f220 f226"/>
              <a:gd name="f233" fmla="*/ f227 f227 1"/>
              <a:gd name="f234" fmla="*/ f228 f228 1"/>
              <a:gd name="f235" fmla="*/ f230 f230 1"/>
              <a:gd name="f236" fmla="*/ f231 f231 1"/>
              <a:gd name="f237" fmla="+- f233 f234 0"/>
              <a:gd name="f238" fmla="+- f235 f236 0"/>
              <a:gd name="f239" fmla="sqrt f237"/>
              <a:gd name="f240" fmla="sqrt f238"/>
              <a:gd name="f241" fmla="*/ f54 1 f239"/>
              <a:gd name="f242" fmla="*/ f40 1 f240"/>
              <a:gd name="f243" fmla="*/ f221 f241 1"/>
              <a:gd name="f244" fmla="*/ f222 f241 1"/>
              <a:gd name="f245" fmla="*/ f224 f242 1"/>
              <a:gd name="f246" fmla="*/ f225 f242 1"/>
              <a:gd name="f247" fmla="+- f53 0 f243"/>
              <a:gd name="f248" fmla="+- f53 0 f244"/>
              <a:gd name="f249" fmla="+- f39 0 f245"/>
              <a:gd name="f250" fmla="+- f39 0 f246"/>
            </a:gdLst>
            <a:ahLst>
              <a:ahPolar gdRefAng="f0" minAng="f9" maxAng="f14">
                <a:pos x="f207" y="f208"/>
              </a:ahPolar>
              <a:ahPolar gdRefR="f2" minR="f9" maxR="f13" gdRefAng="f1" minAng="f9" maxAng="f14">
                <a:pos x="f209" y="f210"/>
              </a:ahPolar>
            </a:ahLst>
            <a:cxnLst>
              <a:cxn ang="3cd4">
                <a:pos x="hc" y="t"/>
              </a:cxn>
              <a:cxn ang="0">
                <a:pos x="r" y="vc"/>
              </a:cxn>
              <a:cxn ang="cd4">
                <a:pos x="hc" y="b"/>
              </a:cxn>
              <a:cxn ang="cd2">
                <a:pos x="l" y="vc"/>
              </a:cxn>
            </a:cxnLst>
            <a:rect l="f31" t="f34" r="f32" b="f33"/>
            <a:pathLst>
              <a:path w="21600" h="21600">
                <a:moveTo>
                  <a:pt x="f247" y="f248"/>
                </a:moveTo>
                <a:arcTo wR="f50" hR="f50" stAng="f211" swAng="f229"/>
                <a:lnTo>
                  <a:pt x="f249" y="f250"/>
                </a:lnTo>
                <a:arcTo wR="f35" hR="f35" stAng="f213" swAng="f232"/>
                <a:lnTo>
                  <a:pt x="f119" y="f118"/>
                </a:lnTo>
                <a:lnTo>
                  <a:pt x="f184" y="f183"/>
                </a:lnTo>
                <a:lnTo>
                  <a:pt x="f121" y="f120"/>
                </a:lnTo>
                <a:close/>
              </a:path>
            </a:pathLst>
          </a:custGeom>
          <a:solidFill>
            <a:srgbClr val="B2B2B2">
              <a:alpha val="70000"/>
            </a:srgbClr>
          </a:solidFill>
          <a:ln w="12600">
            <a:solidFill>
              <a:srgbClr val="FFFFFF"/>
            </a:solidFill>
            <a:prstDash val="solid"/>
          </a:ln>
        </p:spPr>
        <p:txBody>
          <a:bodyPr vert="horz" wrap="none" lIns="87198" tIns="46375" rIns="87198" bIns="46375" anchor="ctr" anchorCtr="0" compatLnSpc="1">
            <a:noAutofit/>
          </a:bodyPr>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endParaRPr lang="en-US" sz="1633" b="1">
              <a:solidFill>
                <a:srgbClr val="000000"/>
              </a:solidFill>
              <a:latin typeface="Verdana" pitchFamily="34"/>
              <a:ea typeface="DejaVu Sans" pitchFamily="2"/>
              <a:cs typeface="DejaVu Sans" pitchFamily="2"/>
            </a:endParaRPr>
          </a:p>
        </p:txBody>
      </p:sp>
      <p:grpSp>
        <p:nvGrpSpPr>
          <p:cNvPr id="5" name="Group 4"/>
          <p:cNvGrpSpPr/>
          <p:nvPr/>
        </p:nvGrpSpPr>
        <p:grpSpPr>
          <a:xfrm>
            <a:off x="2113912" y="1511478"/>
            <a:ext cx="2201839" cy="1014826"/>
            <a:chOff x="650798" y="1666126"/>
            <a:chExt cx="2427120" cy="1118658"/>
          </a:xfrm>
        </p:grpSpPr>
        <p:sp>
          <p:nvSpPr>
            <p:cNvPr id="6" name="TextBox 5"/>
            <p:cNvSpPr txBox="1"/>
            <p:nvPr/>
          </p:nvSpPr>
          <p:spPr>
            <a:xfrm>
              <a:off x="650798" y="2134984"/>
              <a:ext cx="2427120" cy="649800"/>
            </a:xfrm>
            <a:prstGeom prst="rect">
              <a:avLst/>
            </a:prstGeom>
            <a:solidFill>
              <a:srgbClr val="729FCF"/>
            </a:solidFill>
            <a:ln w="0">
              <a:solidFill>
                <a:srgbClr val="3465A4"/>
              </a:solidFill>
              <a:prstDash val="solid"/>
            </a:ln>
          </p:spPr>
          <p:txBody>
            <a:bodyPr vert="horz" wrap="none" lIns="81646" tIns="40823" rIns="81646" bIns="40823" anchorCtr="0" compatLnSpc="1"/>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1633" b="1" dirty="0">
                  <a:solidFill>
                    <a:srgbClr val="000000"/>
                  </a:solidFill>
                  <a:latin typeface="Verdana" pitchFamily="34"/>
                  <a:ea typeface="DejaVu Sans" pitchFamily="2"/>
                  <a:cs typeface="DejaVu Sans" pitchFamily="2"/>
                </a:rPr>
                <a:t>I, Julie Andrews,</a:t>
              </a:r>
            </a:p>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1633" b="1" dirty="0">
                  <a:solidFill>
                    <a:srgbClr val="000000"/>
                  </a:solidFill>
                  <a:latin typeface="Verdana" pitchFamily="34"/>
                  <a:ea typeface="DejaVu Sans" pitchFamily="2"/>
                  <a:cs typeface="DejaVu Sans" pitchFamily="2"/>
                </a:rPr>
                <a:t>residing at 42 ...</a:t>
              </a:r>
            </a:p>
          </p:txBody>
        </p:sp>
        <p:sp>
          <p:nvSpPr>
            <p:cNvPr id="7" name="Freeform 6"/>
            <p:cNvSpPr/>
            <p:nvPr/>
          </p:nvSpPr>
          <p:spPr>
            <a:xfrm>
              <a:off x="690285" y="1666126"/>
              <a:ext cx="919080" cy="365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0823" rIns="81646" bIns="40823" anchor="t" anchorCtr="0" compatLnSpc="1">
              <a:noAutofit/>
            </a:bodyPr>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defRPr>
                  <a:solidFill>
                    <a:srgbClr val="CC3300"/>
                  </a:solidFill>
                </a:defRPr>
              </a:pPr>
              <a:r>
                <a:rPr lang="en-US" sz="1633" b="1" dirty="0">
                  <a:solidFill>
                    <a:srgbClr val="CC3300"/>
                  </a:solidFill>
                  <a:latin typeface="Verdana" pitchFamily="34"/>
                  <a:ea typeface="DejaVu Sans" pitchFamily="2"/>
                  <a:cs typeface="DejaVu Sans" pitchFamily="2"/>
                </a:rPr>
                <a:t>ORIGINAL</a:t>
              </a:r>
            </a:p>
          </p:txBody>
        </p:sp>
      </p:grpSp>
      <p:grpSp>
        <p:nvGrpSpPr>
          <p:cNvPr id="8" name="Group 7"/>
          <p:cNvGrpSpPr/>
          <p:nvPr/>
        </p:nvGrpSpPr>
        <p:grpSpPr>
          <a:xfrm>
            <a:off x="2337480" y="5325506"/>
            <a:ext cx="2201839" cy="1402806"/>
            <a:chOff x="6425414" y="2934226"/>
            <a:chExt cx="2427120" cy="1546334"/>
          </a:xfrm>
        </p:grpSpPr>
        <p:sp>
          <p:nvSpPr>
            <p:cNvPr id="9" name="TextBox 8"/>
            <p:cNvSpPr txBox="1"/>
            <p:nvPr/>
          </p:nvSpPr>
          <p:spPr>
            <a:xfrm>
              <a:off x="6425414" y="2934226"/>
              <a:ext cx="2427120" cy="1209238"/>
            </a:xfrm>
            <a:prstGeom prst="rect">
              <a:avLst/>
            </a:prstGeom>
            <a:solidFill>
              <a:srgbClr val="729FCF"/>
            </a:solidFill>
            <a:ln w="0">
              <a:solidFill>
                <a:srgbClr val="3465A4"/>
              </a:solidFill>
              <a:prstDash val="solid"/>
            </a:ln>
          </p:spPr>
          <p:txBody>
            <a:bodyPr vert="horz" wrap="none" lIns="81646" tIns="40823" rIns="81646" bIns="40823" anchorCtr="0" compatLnSpc="1"/>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1633" b="1" dirty="0">
                  <a:solidFill>
                    <a:srgbClr val="000000"/>
                  </a:solidFill>
                  <a:latin typeface="Verdana" pitchFamily="34"/>
                  <a:ea typeface="DejaVu Sans" pitchFamily="2"/>
                  <a:cs typeface="DejaVu Sans" pitchFamily="2"/>
                </a:rPr>
                <a:t>y&lt;/</a:t>
              </a:r>
              <a:r>
                <a:rPr lang="en-US" sz="1633" b="1" dirty="0" err="1">
                  <a:solidFill>
                    <a:srgbClr val="000000"/>
                  </a:solidFill>
                  <a:latin typeface="Verdana" pitchFamily="34"/>
                  <a:ea typeface="DejaVu Sans" pitchFamily="2"/>
                  <a:cs typeface="DejaVu Sans" pitchFamily="2"/>
                </a:rPr>
                <a:t>PLVDg</a:t>
              </a:r>
              <a:r>
                <a:rPr lang="en-US" sz="1633" b="1" dirty="0">
                  <a:solidFill>
                    <a:srgbClr val="000000"/>
                  </a:solidFill>
                  <a:latin typeface="Verdana" pitchFamily="34"/>
                  <a:ea typeface="DejaVu Sans" pitchFamily="2"/>
                  <a:cs typeface="DejaVu Sans" pitchFamily="2"/>
                </a:rPr>
                <a:t>/</a:t>
              </a:r>
              <a:r>
                <a:rPr lang="en-US" sz="1633" b="1" dirty="0" err="1">
                  <a:solidFill>
                    <a:srgbClr val="000000"/>
                  </a:solidFill>
                  <a:latin typeface="Verdana" pitchFamily="34"/>
                  <a:ea typeface="DejaVu Sans" pitchFamily="2"/>
                  <a:cs typeface="DejaVu Sans" pitchFamily="2"/>
                </a:rPr>
                <a:t>kzExgWO</a:t>
              </a:r>
              <a:r>
                <a:rPr lang="en-US" sz="1633" b="1" dirty="0">
                  <a:solidFill>
                    <a:srgbClr val="000000"/>
                  </a:solidFill>
                  <a:latin typeface="Verdana" pitchFamily="34"/>
                  <a:ea typeface="DejaVu Sans" pitchFamily="2"/>
                  <a:cs typeface="DejaVu Sans" pitchFamily="2"/>
                </a:rPr>
                <a:t>&lt;/</a:t>
              </a:r>
              <a:r>
                <a:rPr lang="en-US" sz="1633" b="1" dirty="0" err="1">
                  <a:solidFill>
                    <a:srgbClr val="000000"/>
                  </a:solidFill>
                  <a:latin typeface="Verdana" pitchFamily="34"/>
                  <a:ea typeface="DejaVu Sans" pitchFamily="2"/>
                  <a:cs typeface="DejaVu Sans" pitchFamily="2"/>
                </a:rPr>
                <a:t>xgODEDze</a:t>
              </a:r>
              <a:r>
                <a:rPr lang="en-US" sz="1633" b="1" dirty="0">
                  <a:solidFill>
                    <a:srgbClr val="000000"/>
                  </a:solidFill>
                  <a:latin typeface="Verdana" pitchFamily="34"/>
                  <a:ea typeface="DejaVu Sans" pitchFamily="2"/>
                  <a:cs typeface="DejaVu Sans" pitchFamily="2"/>
                </a:rPr>
                <a:t>/?p/å"/!!!</a:t>
              </a:r>
            </a:p>
          </p:txBody>
        </p:sp>
        <p:sp>
          <p:nvSpPr>
            <p:cNvPr id="10" name="Freeform 9"/>
            <p:cNvSpPr/>
            <p:nvPr/>
          </p:nvSpPr>
          <p:spPr>
            <a:xfrm>
              <a:off x="7481519" y="4115520"/>
              <a:ext cx="919080" cy="365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0823" rIns="81646" bIns="40823" anchor="t" anchorCtr="0" compatLnSpc="1">
              <a:noAutofit/>
            </a:bodyPr>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defRPr>
                  <a:solidFill>
                    <a:srgbClr val="CC3300"/>
                  </a:solidFill>
                </a:defRPr>
              </a:pPr>
              <a:r>
                <a:rPr lang="en-US" sz="1633" b="1">
                  <a:solidFill>
                    <a:srgbClr val="CC3300"/>
                  </a:solidFill>
                  <a:latin typeface="Verdana" pitchFamily="34"/>
                  <a:ea typeface="DejaVu Sans" pitchFamily="2"/>
                  <a:cs typeface="DejaVu Sans" pitchFamily="2"/>
                </a:rPr>
                <a:t>ENCRYPTED</a:t>
              </a:r>
            </a:p>
          </p:txBody>
        </p:sp>
      </p:grpSp>
      <p:grpSp>
        <p:nvGrpSpPr>
          <p:cNvPr id="11" name="Group 10"/>
          <p:cNvGrpSpPr/>
          <p:nvPr/>
        </p:nvGrpSpPr>
        <p:grpSpPr>
          <a:xfrm>
            <a:off x="1050810" y="4607710"/>
            <a:ext cx="1476493" cy="1575447"/>
            <a:chOff x="2468880" y="1738079"/>
            <a:chExt cx="1627560" cy="1736639"/>
          </a:xfrm>
        </p:grpSpPr>
        <p:pic>
          <p:nvPicPr>
            <p:cNvPr id="12" name="Picture 11"/>
            <p:cNvPicPr>
              <a:picLocks noChangeAspect="1"/>
            </p:cNvPicPr>
            <p:nvPr/>
          </p:nvPicPr>
          <p:blipFill>
            <a:blip r:embed="rId3">
              <a:lum bright="-50000"/>
              <a:alphaModFix amt="50000"/>
              <a:grayscl/>
            </a:blip>
            <a:srcRect/>
            <a:stretch>
              <a:fillRect/>
            </a:stretch>
          </p:blipFill>
          <p:spPr>
            <a:xfrm>
              <a:off x="2468880" y="1920239"/>
              <a:ext cx="1627560" cy="1554479"/>
            </a:xfrm>
            <a:prstGeom prst="rect">
              <a:avLst/>
            </a:prstGeom>
            <a:noFill/>
            <a:ln>
              <a:noFill/>
            </a:ln>
          </p:spPr>
        </p:pic>
        <p:sp>
          <p:nvSpPr>
            <p:cNvPr id="13" name="Freeform 12"/>
            <p:cNvSpPr/>
            <p:nvPr/>
          </p:nvSpPr>
          <p:spPr>
            <a:xfrm>
              <a:off x="2857320" y="1738079"/>
              <a:ext cx="919080" cy="365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0823" rIns="81646" bIns="40823" anchor="t" anchorCtr="0" compatLnSpc="1">
              <a:noAutofit/>
            </a:bodyPr>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defRPr>
                  <a:solidFill>
                    <a:srgbClr val="CC3300"/>
                  </a:solidFill>
                </a:defRPr>
              </a:pPr>
              <a:r>
                <a:rPr lang="en-US" sz="1633" b="1">
                  <a:solidFill>
                    <a:srgbClr val="CC3300"/>
                  </a:solidFill>
                  <a:latin typeface="Verdana" pitchFamily="34"/>
                  <a:ea typeface="DejaVu Sans" pitchFamily="2"/>
                  <a:cs typeface="DejaVu Sans" pitchFamily="2"/>
                </a:rPr>
                <a:t>PUBLIC KEY</a:t>
              </a:r>
            </a:p>
          </p:txBody>
        </p:sp>
      </p:grpSp>
      <p:grpSp>
        <p:nvGrpSpPr>
          <p:cNvPr id="14" name="Group 13"/>
          <p:cNvGrpSpPr/>
          <p:nvPr/>
        </p:nvGrpSpPr>
        <p:grpSpPr>
          <a:xfrm>
            <a:off x="4691837" y="1870520"/>
            <a:ext cx="1244290" cy="1311567"/>
            <a:chOff x="5852160" y="4572000"/>
            <a:chExt cx="1371599" cy="1445760"/>
          </a:xfrm>
        </p:grpSpPr>
        <p:pic>
          <p:nvPicPr>
            <p:cNvPr id="15" name="Picture 14"/>
            <p:cNvPicPr>
              <a:picLocks noChangeAspect="1"/>
            </p:cNvPicPr>
            <p:nvPr/>
          </p:nvPicPr>
          <p:blipFill>
            <a:blip r:embed="rId4">
              <a:lum bright="-50000"/>
              <a:alphaModFix amt="70000"/>
            </a:blip>
            <a:srcRect/>
            <a:stretch>
              <a:fillRect/>
            </a:stretch>
          </p:blipFill>
          <p:spPr>
            <a:xfrm>
              <a:off x="5852160" y="4572000"/>
              <a:ext cx="1371599" cy="1046880"/>
            </a:xfrm>
            <a:prstGeom prst="rect">
              <a:avLst/>
            </a:prstGeom>
            <a:noFill/>
            <a:ln>
              <a:noFill/>
            </a:ln>
          </p:spPr>
        </p:pic>
        <p:sp>
          <p:nvSpPr>
            <p:cNvPr id="16" name="Freeform 15"/>
            <p:cNvSpPr/>
            <p:nvPr/>
          </p:nvSpPr>
          <p:spPr>
            <a:xfrm>
              <a:off x="5982480" y="5652720"/>
              <a:ext cx="919080" cy="365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0823" rIns="81646" bIns="40823" anchor="t" anchorCtr="0" compatLnSpc="1">
              <a:noAutofit/>
            </a:bodyPr>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defRPr>
                  <a:solidFill>
                    <a:srgbClr val="CC3300"/>
                  </a:solidFill>
                </a:defRPr>
              </a:pPr>
              <a:r>
                <a:rPr lang="en-US" sz="1633" b="1">
                  <a:solidFill>
                    <a:srgbClr val="CC3300"/>
                  </a:solidFill>
                  <a:latin typeface="Verdana" pitchFamily="34"/>
                  <a:ea typeface="DejaVu Sans" pitchFamily="2"/>
                  <a:cs typeface="DejaVu Sans" pitchFamily="2"/>
                </a:rPr>
                <a:t>PRIVATE KEY</a:t>
              </a:r>
            </a:p>
          </p:txBody>
        </p:sp>
      </p:grpSp>
      <p:sp>
        <p:nvSpPr>
          <p:cNvPr id="17" name="TextBox 16"/>
          <p:cNvSpPr txBox="1"/>
          <p:nvPr/>
        </p:nvSpPr>
        <p:spPr>
          <a:xfrm>
            <a:off x="3317493" y="1672534"/>
            <a:ext cx="7846670" cy="4183181"/>
          </a:xfrm>
          <a:prstGeom prst="rect">
            <a:avLst/>
          </a:prstGeom>
          <a:solidFill>
            <a:srgbClr val="FFFFFF"/>
          </a:solidFill>
          <a:ln w="0">
            <a:solidFill>
              <a:srgbClr val="000000"/>
            </a:solidFill>
            <a:prstDash val="solid"/>
          </a:ln>
        </p:spPr>
        <p:txBody>
          <a:bodyPr vert="horz" wrap="none" lIns="81646" tIns="40823" rIns="81646" bIns="40823" anchorCtr="0" compatLnSpc="1">
            <a:spAutoFit/>
          </a:bodyPr>
          <a:lstStyle/>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2903" dirty="0">
                <a:solidFill>
                  <a:srgbClr val="000000"/>
                </a:solidFill>
                <a:latin typeface="Verdana" pitchFamily="34"/>
                <a:ea typeface="DejaVu Sans" pitchFamily="2"/>
                <a:cs typeface="DejaVu Sans" pitchFamily="2"/>
              </a:rPr>
              <a:t>Authentication Usage:</a:t>
            </a:r>
            <a:br>
              <a:rPr lang="en-US" sz="2903" dirty="0">
                <a:solidFill>
                  <a:srgbClr val="000000"/>
                </a:solidFill>
                <a:latin typeface="Verdana" pitchFamily="34"/>
                <a:ea typeface="DejaVu Sans" pitchFamily="2"/>
                <a:cs typeface="DejaVu Sans" pitchFamily="2"/>
              </a:rPr>
            </a:br>
            <a:r>
              <a:rPr lang="en-US" sz="2903" dirty="0">
                <a:solidFill>
                  <a:srgbClr val="000000"/>
                </a:solidFill>
                <a:latin typeface="Verdana" pitchFamily="34"/>
                <a:ea typeface="DejaVu Sans" pitchFamily="2"/>
                <a:cs typeface="DejaVu Sans" pitchFamily="2"/>
              </a:rPr>
              <a:t/>
            </a:r>
            <a:br>
              <a:rPr lang="en-US" sz="2903" dirty="0">
                <a:solidFill>
                  <a:srgbClr val="000000"/>
                </a:solidFill>
                <a:latin typeface="Verdana" pitchFamily="34"/>
                <a:ea typeface="DejaVu Sans" pitchFamily="2"/>
                <a:cs typeface="DejaVu Sans" pitchFamily="2"/>
              </a:rPr>
            </a:br>
            <a:r>
              <a:rPr lang="en-US" sz="2903" dirty="0">
                <a:solidFill>
                  <a:srgbClr val="000000"/>
                </a:solidFill>
                <a:latin typeface="Verdana" pitchFamily="34"/>
                <a:ea typeface="DejaVu Sans" pitchFamily="2"/>
                <a:cs typeface="DejaVu Sans" pitchFamily="2"/>
              </a:rPr>
              <a:t>• Encrypt a random text with private key</a:t>
            </a:r>
          </a:p>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2903" dirty="0">
                <a:solidFill>
                  <a:srgbClr val="000000"/>
                </a:solidFill>
                <a:latin typeface="Verdana" pitchFamily="34"/>
                <a:ea typeface="DejaVu Sans" pitchFamily="2"/>
                <a:cs typeface="DejaVu Sans" pitchFamily="2"/>
              </a:rPr>
              <a:t>    » e.g. Today's date</a:t>
            </a:r>
          </a:p>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endParaRPr lang="en-US" sz="2903" dirty="0">
              <a:solidFill>
                <a:srgbClr val="000000"/>
              </a:solidFill>
              <a:latin typeface="Verdana" pitchFamily="34"/>
              <a:ea typeface="DejaVu Sans" pitchFamily="2"/>
              <a:cs typeface="DejaVu Sans" pitchFamily="2"/>
            </a:endParaRPr>
          </a:p>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2903" dirty="0">
                <a:solidFill>
                  <a:srgbClr val="000000"/>
                </a:solidFill>
                <a:latin typeface="Verdana" pitchFamily="34"/>
                <a:ea typeface="DejaVu Sans" pitchFamily="2"/>
                <a:cs typeface="DejaVu Sans" pitchFamily="2"/>
              </a:rPr>
              <a:t>• Anyone can confirm</a:t>
            </a:r>
            <a:br>
              <a:rPr lang="en-US" sz="2903" dirty="0">
                <a:solidFill>
                  <a:srgbClr val="000000"/>
                </a:solidFill>
                <a:latin typeface="Verdana" pitchFamily="34"/>
                <a:ea typeface="DejaVu Sans" pitchFamily="2"/>
                <a:cs typeface="DejaVu Sans" pitchFamily="2"/>
              </a:rPr>
            </a:br>
            <a:r>
              <a:rPr lang="en-US" sz="2903" dirty="0">
                <a:solidFill>
                  <a:srgbClr val="000000"/>
                </a:solidFill>
                <a:latin typeface="Verdana" pitchFamily="34"/>
                <a:ea typeface="DejaVu Sans" pitchFamily="2"/>
                <a:cs typeface="DejaVu Sans" pitchFamily="2"/>
              </a:rPr>
              <a:t>    » By decrypting using public key</a:t>
            </a:r>
          </a:p>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endParaRPr lang="en-US" sz="2903" dirty="0">
              <a:solidFill>
                <a:srgbClr val="000000"/>
              </a:solidFill>
              <a:latin typeface="Verdana" pitchFamily="34"/>
              <a:ea typeface="DejaVu Sans" pitchFamily="2"/>
              <a:cs typeface="DejaVu Sans" pitchFamily="2"/>
            </a:endParaRPr>
          </a:p>
          <a:p>
            <a:pPr hangingPunct="0">
              <a:lnSpc>
                <a:spcPct val="102000"/>
              </a:lnSpc>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2903" dirty="0">
                <a:solidFill>
                  <a:srgbClr val="000000"/>
                </a:solidFill>
                <a:latin typeface="Verdana" pitchFamily="34"/>
                <a:ea typeface="DejaVu Sans" pitchFamily="2"/>
                <a:cs typeface="DejaVu Sans" pitchFamily="2"/>
              </a:rPr>
              <a:t>• None else can do this</a:t>
            </a:r>
          </a:p>
        </p:txBody>
      </p:sp>
      <p:sp>
        <p:nvSpPr>
          <p:cNvPr id="18" name="TextBox 17"/>
          <p:cNvSpPr txBox="1"/>
          <p:nvPr/>
        </p:nvSpPr>
        <p:spPr>
          <a:xfrm>
            <a:off x="3640833" y="2327328"/>
            <a:ext cx="6995283" cy="2873592"/>
          </a:xfrm>
          <a:prstGeom prst="rect">
            <a:avLst/>
          </a:prstGeom>
          <a:solidFill>
            <a:srgbClr val="FFFFFF"/>
          </a:solidFill>
          <a:ln w="0">
            <a:solidFill>
              <a:srgbClr val="000000"/>
            </a:solidFill>
            <a:prstDash val="solid"/>
          </a:ln>
        </p:spPr>
        <p:txBody>
          <a:bodyPr vert="horz" wrap="none" lIns="81646" tIns="40823" rIns="81646" bIns="40823" anchorCtr="0" compatLnSpc="1">
            <a:spAutoFit/>
          </a:bodyPr>
          <a:lstStyle/>
          <a:p>
            <a:pPr hangingPunct="0">
              <a:lnSpc>
                <a:spcPct val="102000"/>
              </a:lnSpc>
              <a:spcBef>
                <a:spcPts val="514"/>
              </a:spcBef>
              <a:spcAft>
                <a:spcPts val="514"/>
              </a:spcAft>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2903">
                <a:solidFill>
                  <a:srgbClr val="000000"/>
                </a:solidFill>
                <a:latin typeface="Verdana" pitchFamily="34"/>
                <a:ea typeface="DejaVu Sans" pitchFamily="2"/>
                <a:cs typeface="DejaVu Sans" pitchFamily="2"/>
              </a:rPr>
              <a:t>Initial setup for authentication:</a:t>
            </a:r>
          </a:p>
          <a:p>
            <a:pPr hangingPunct="0">
              <a:lnSpc>
                <a:spcPct val="102000"/>
              </a:lnSpc>
              <a:spcBef>
                <a:spcPts val="514"/>
              </a:spcBef>
              <a:spcAft>
                <a:spcPts val="514"/>
              </a:spcAft>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2903">
                <a:solidFill>
                  <a:srgbClr val="000000"/>
                </a:solidFill>
                <a:latin typeface="Verdana" pitchFamily="34"/>
                <a:ea typeface="DejaVu Sans" pitchFamily="2"/>
                <a:cs typeface="DejaVu Sans" pitchFamily="2"/>
              </a:rPr>
              <a:t>• Public key + Private key = Keypair</a:t>
            </a:r>
          </a:p>
          <a:p>
            <a:pPr hangingPunct="0">
              <a:lnSpc>
                <a:spcPct val="102000"/>
              </a:lnSpc>
              <a:spcBef>
                <a:spcPts val="514"/>
              </a:spcBef>
              <a:spcAft>
                <a:spcPts val="514"/>
              </a:spcAft>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2903">
                <a:solidFill>
                  <a:srgbClr val="000000"/>
                </a:solidFill>
                <a:latin typeface="Verdana" pitchFamily="34"/>
                <a:ea typeface="DejaVu Sans" pitchFamily="2"/>
                <a:cs typeface="DejaVu Sans" pitchFamily="2"/>
              </a:rPr>
              <a:t>• Everyone creates keypairs</a:t>
            </a:r>
          </a:p>
          <a:p>
            <a:pPr hangingPunct="0">
              <a:lnSpc>
                <a:spcPct val="102000"/>
              </a:lnSpc>
              <a:spcBef>
                <a:spcPts val="514"/>
              </a:spcBef>
              <a:spcAft>
                <a:spcPts val="514"/>
              </a:spcAft>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2903">
                <a:solidFill>
                  <a:srgbClr val="000000"/>
                </a:solidFill>
                <a:latin typeface="Verdana" pitchFamily="34"/>
                <a:ea typeface="DejaVu Sans" pitchFamily="2"/>
                <a:cs typeface="DejaVu Sans" pitchFamily="2"/>
              </a:rPr>
              <a:t>• Publicly publish all public keys</a:t>
            </a:r>
          </a:p>
          <a:p>
            <a:pPr hangingPunct="0">
              <a:lnSpc>
                <a:spcPct val="102000"/>
              </a:lnSpc>
              <a:spcBef>
                <a:spcPts val="514"/>
              </a:spcBef>
              <a:spcAft>
                <a:spcPts val="514"/>
              </a:spcAft>
              <a:tabLst>
                <a:tab pos="0" algn="l"/>
                <a:tab pos="414772" algn="l"/>
                <a:tab pos="829544" algn="l"/>
                <a:tab pos="1244315" algn="l"/>
                <a:tab pos="1659087" algn="l"/>
                <a:tab pos="2073859" algn="l"/>
                <a:tab pos="2488630" algn="l"/>
                <a:tab pos="2903403" algn="l"/>
                <a:tab pos="3318175" algn="l"/>
                <a:tab pos="3732947" algn="l"/>
                <a:tab pos="4147718" algn="l"/>
                <a:tab pos="4562490" algn="l"/>
                <a:tab pos="4977261" algn="l"/>
                <a:tab pos="5392034" algn="l"/>
                <a:tab pos="5806805" algn="l"/>
                <a:tab pos="6221578" algn="l"/>
                <a:tab pos="6636349" algn="l"/>
                <a:tab pos="7051121" algn="l"/>
                <a:tab pos="7465893" algn="l"/>
                <a:tab pos="7880665" algn="l"/>
                <a:tab pos="8295437" algn="l"/>
              </a:tabLst>
            </a:pPr>
            <a:r>
              <a:rPr lang="en-US" sz="2903">
                <a:solidFill>
                  <a:srgbClr val="000000"/>
                </a:solidFill>
                <a:latin typeface="Verdana" pitchFamily="34"/>
                <a:ea typeface="DejaVu Sans" pitchFamily="2"/>
                <a:cs typeface="DejaVu Sans" pitchFamily="2"/>
              </a:rPr>
              <a:t>• Private keys kept hidden</a:t>
            </a:r>
          </a:p>
        </p:txBody>
      </p:sp>
    </p:spTree>
    <p:extLst>
      <p:ext uri="{BB962C8B-B14F-4D97-AF65-F5344CB8AC3E}">
        <p14:creationId xmlns:p14="http://schemas.microsoft.com/office/powerpoint/2010/main" val="3682250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fill="hold" nodeType="clickEffect">
                                  <p:stCondLst>
                                    <p:cond delay="0"/>
                                  </p:stCondLst>
                                  <p:childTnLst>
                                    <p:animEffect transition="out" filter="fade">
                                      <p:cBhvr>
                                        <p:cTn id="10" dur="500"/>
                                        <p:tgtEl>
                                          <p:spTgt spid="18"/>
                                        </p:tgtEl>
                                      </p:cBhvr>
                                    </p:animEffect>
                                    <p:set>
                                      <p:cBhvr>
                                        <p:cTn id="11" dur="0" fill="hold">
                                          <p:stCondLst>
                                            <p:cond delay="500"/>
                                          </p:stCondLst>
                                        </p:cTn>
                                        <p:tgtEl>
                                          <p:spTgt spid="18"/>
                                        </p:tgtEl>
                                        <p:attrNameLst>
                                          <p:attrName>style.visibility</p:attrName>
                                        </p:attrNameLst>
                                      </p:cBhvr>
                                      <p:to>
                                        <p:strVal val="hidden"/>
                                      </p:to>
                                    </p:set>
                                  </p:childTnLst>
                                </p:cTn>
                              </p:par>
                            </p:childTnLst>
                          </p:cTn>
                        </p:par>
                        <p:par>
                          <p:cTn id="12" fill="hold">
                            <p:stCondLst>
                              <p:cond delay="500"/>
                            </p:stCondLst>
                            <p:childTnLst>
                              <p:par>
                                <p:cTn id="13" presetClass="entr"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a:t>
            </a:r>
            <a:endParaRPr lang="en-US" dirty="0"/>
          </a:p>
        </p:txBody>
      </p:sp>
      <p:sp>
        <p:nvSpPr>
          <p:cNvPr id="3" name="Content Placeholder 2"/>
          <p:cNvSpPr>
            <a:spLocks noGrp="1"/>
          </p:cNvSpPr>
          <p:nvPr>
            <p:ph idx="1"/>
          </p:nvPr>
        </p:nvSpPr>
        <p:spPr/>
        <p:txBody>
          <a:bodyPr/>
          <a:lstStyle/>
          <a:p>
            <a:r>
              <a:rPr lang="en-US" dirty="0" smtClean="0"/>
              <a:t>Bad traffic can be intercepted and stopped before it ever reaches the enterprise network to avoid any liability, threats</a:t>
            </a:r>
          </a:p>
          <a:p>
            <a:r>
              <a:rPr lang="en-US" dirty="0" smtClean="0"/>
              <a:t>Mobile devices are vulnerable to malware, not many antimalware for mobile and have overhead, cleaner data for lighter clients</a:t>
            </a:r>
          </a:p>
          <a:p>
            <a:r>
              <a:rPr lang="en-US" dirty="0" smtClean="0"/>
              <a:t>Filter at source, spam email filters, easy to catch in transit malware</a:t>
            </a:r>
          </a:p>
          <a:p>
            <a:r>
              <a:rPr lang="en-US" dirty="0" smtClean="0"/>
              <a:t>Security systems as building blocks, can be changed easily to adapt</a:t>
            </a:r>
          </a:p>
          <a:p>
            <a:r>
              <a:rPr lang="en-US" dirty="0" smtClean="0"/>
              <a:t>Spin up another IDS when malware detected requiring more resources</a:t>
            </a:r>
          </a:p>
          <a:p>
            <a:r>
              <a:rPr lang="en-US" dirty="0" smtClean="0"/>
              <a:t>Eliminates single point of failure</a:t>
            </a:r>
          </a:p>
          <a:p>
            <a:r>
              <a:rPr lang="en-US" dirty="0" smtClean="0"/>
              <a:t>Abilities on demand – download karate like Neo in The Matrix</a:t>
            </a:r>
            <a:endParaRPr lang="en-US" dirty="0"/>
          </a:p>
        </p:txBody>
      </p:sp>
    </p:spTree>
    <p:extLst>
      <p:ext uri="{BB962C8B-B14F-4D97-AF65-F5344CB8AC3E}">
        <p14:creationId xmlns:p14="http://schemas.microsoft.com/office/powerpoint/2010/main" val="141017621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Limits</a:t>
            </a:r>
            <a:endParaRPr lang="en-US" dirty="0"/>
          </a:p>
        </p:txBody>
      </p:sp>
      <p:sp>
        <p:nvSpPr>
          <p:cNvPr id="3" name="Content Placeholder 2"/>
          <p:cNvSpPr>
            <a:spLocks noGrp="1"/>
          </p:cNvSpPr>
          <p:nvPr>
            <p:ph idx="1"/>
          </p:nvPr>
        </p:nvSpPr>
        <p:spPr/>
        <p:txBody>
          <a:bodyPr/>
          <a:lstStyle/>
          <a:p>
            <a:r>
              <a:rPr lang="en-US" dirty="0" smtClean="0"/>
              <a:t>Speed or bandwidth related</a:t>
            </a:r>
          </a:p>
          <a:p>
            <a:r>
              <a:rPr lang="en-US" dirty="0" smtClean="0"/>
              <a:t>Willingness of management to trust security in cloud</a:t>
            </a:r>
          </a:p>
          <a:p>
            <a:r>
              <a:rPr lang="en-US" dirty="0" smtClean="0"/>
              <a:t>Regulators’ reluctance, consider abstraction layers as obfuscation</a:t>
            </a:r>
          </a:p>
          <a:p>
            <a:r>
              <a:rPr lang="en-US" dirty="0" smtClean="0"/>
              <a:t>Existence of on </a:t>
            </a:r>
            <a:r>
              <a:rPr lang="en-US" dirty="0" err="1" smtClean="0"/>
              <a:t>prem</a:t>
            </a:r>
            <a:r>
              <a:rPr lang="en-US" dirty="0" smtClean="0"/>
              <a:t> firewalls preventing cloud based firewalls adoption</a:t>
            </a:r>
          </a:p>
          <a:p>
            <a:r>
              <a:rPr lang="en-US" dirty="0" smtClean="0"/>
              <a:t>Customization of authentication systems (granularity of identifying groups of users, user defined fields)</a:t>
            </a:r>
          </a:p>
          <a:p>
            <a:r>
              <a:rPr lang="en-US" dirty="0" smtClean="0"/>
              <a:t>Regulators and cloud providers working together towards cloud security</a:t>
            </a:r>
          </a:p>
          <a:p>
            <a:endParaRPr lang="en-US" dirty="0"/>
          </a:p>
        </p:txBody>
      </p:sp>
    </p:spTree>
    <p:extLst>
      <p:ext uri="{BB962C8B-B14F-4D97-AF65-F5344CB8AC3E}">
        <p14:creationId xmlns:p14="http://schemas.microsoft.com/office/powerpoint/2010/main" val="242019691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a:t>
            </a:r>
            <a:endParaRPr lang="en-US" dirty="0"/>
          </a:p>
        </p:txBody>
      </p:sp>
      <p:sp>
        <p:nvSpPr>
          <p:cNvPr id="3" name="Content Placeholder 2"/>
          <p:cNvSpPr>
            <a:spLocks noGrp="1"/>
          </p:cNvSpPr>
          <p:nvPr>
            <p:ph idx="1"/>
          </p:nvPr>
        </p:nvSpPr>
        <p:spPr/>
        <p:txBody>
          <a:bodyPr/>
          <a:lstStyle/>
          <a:p>
            <a:r>
              <a:rPr lang="en-US" dirty="0" smtClean="0"/>
              <a:t>Improving compute and bandwidth is helping</a:t>
            </a:r>
          </a:p>
          <a:p>
            <a:r>
              <a:rPr lang="en-US" dirty="0" smtClean="0"/>
              <a:t>Fuzziness of network boundary due to mobile devices, telecommuting or work from home (WFH) employees</a:t>
            </a:r>
          </a:p>
          <a:p>
            <a:r>
              <a:rPr lang="en-US" dirty="0" smtClean="0"/>
              <a:t>Use case: Card swipe for physical entry and VPN login for the same user from another country at the same time</a:t>
            </a:r>
          </a:p>
          <a:p>
            <a:r>
              <a:rPr lang="en-US" dirty="0" smtClean="0"/>
              <a:t>Single security infrastructure for various OS, platforms, from anywhere</a:t>
            </a:r>
          </a:p>
          <a:p>
            <a:r>
              <a:rPr lang="en-US" dirty="0" smtClean="0"/>
              <a:t>More security</a:t>
            </a:r>
          </a:p>
          <a:p>
            <a:r>
              <a:rPr lang="en-US" dirty="0" smtClean="0"/>
              <a:t>Ease of management </a:t>
            </a:r>
            <a:r>
              <a:rPr lang="en-US" smtClean="0"/>
              <a:t>with single pane</a:t>
            </a:r>
            <a:endParaRPr lang="en-US" dirty="0"/>
          </a:p>
        </p:txBody>
      </p:sp>
    </p:spTree>
    <p:extLst>
      <p:ext uri="{BB962C8B-B14F-4D97-AF65-F5344CB8AC3E}">
        <p14:creationId xmlns:p14="http://schemas.microsoft.com/office/powerpoint/2010/main" val="320293537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Cloud Challenges</a:t>
            </a:r>
            <a:endParaRPr lang="en-US" dirty="0"/>
          </a:p>
        </p:txBody>
      </p:sp>
      <p:sp>
        <p:nvSpPr>
          <p:cNvPr id="3" name="Subtitle 2"/>
          <p:cNvSpPr>
            <a:spLocks noGrp="1"/>
          </p:cNvSpPr>
          <p:nvPr>
            <p:ph type="subTitle" idx="1"/>
          </p:nvPr>
        </p:nvSpPr>
        <p:spPr/>
        <p:txBody>
          <a:bodyPr/>
          <a:lstStyle/>
          <a:p>
            <a:r>
              <a:rPr lang="en-US" dirty="0" smtClean="0"/>
              <a:t>Sameer Mahajan</a:t>
            </a:r>
          </a:p>
          <a:p>
            <a:r>
              <a:rPr lang="en-US" dirty="0">
                <a:hlinkClick r:id="rId2"/>
              </a:rPr>
              <a:t>https://www.linkedin.com/in/sameersmahajan</a:t>
            </a:r>
            <a:r>
              <a:rPr lang="en-US" dirty="0" smtClean="0">
                <a:hlinkClick r:id="rId2"/>
              </a:rPr>
              <a:t>/</a:t>
            </a:r>
            <a:r>
              <a:rPr lang="en-US" dirty="0" smtClean="0"/>
              <a:t> </a:t>
            </a:r>
            <a:endParaRPr lang="en-US" dirty="0"/>
          </a:p>
        </p:txBody>
      </p:sp>
    </p:spTree>
    <p:extLst>
      <p:ext uri="{BB962C8B-B14F-4D97-AF65-F5344CB8AC3E}">
        <p14:creationId xmlns:p14="http://schemas.microsoft.com/office/powerpoint/2010/main" val="1108158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Stability</a:t>
            </a:r>
            <a:endParaRPr lang="en-US" dirty="0"/>
          </a:p>
        </p:txBody>
      </p:sp>
      <p:sp>
        <p:nvSpPr>
          <p:cNvPr id="3" name="Content Placeholder 2"/>
          <p:cNvSpPr>
            <a:spLocks noGrp="1"/>
          </p:cNvSpPr>
          <p:nvPr>
            <p:ph idx="1"/>
          </p:nvPr>
        </p:nvSpPr>
        <p:spPr>
          <a:xfrm>
            <a:off x="1154954" y="2603500"/>
            <a:ext cx="8825659" cy="3998468"/>
          </a:xfrm>
        </p:spPr>
        <p:txBody>
          <a:bodyPr>
            <a:normAutofit/>
          </a:bodyPr>
          <a:lstStyle/>
          <a:p>
            <a:r>
              <a:rPr lang="en-US" dirty="0" smtClean="0"/>
              <a:t>How many internet feeds you have?</a:t>
            </a:r>
            <a:r>
              <a:rPr lang="en-US" dirty="0"/>
              <a:t> </a:t>
            </a:r>
            <a:r>
              <a:rPr lang="en-US" dirty="0" smtClean="0"/>
              <a:t>Do they come into your data centers through different cable paths? Consider road digging and fiber cut!</a:t>
            </a:r>
          </a:p>
          <a:p>
            <a:r>
              <a:rPr lang="en-US" dirty="0" smtClean="0"/>
              <a:t>Kind of backup power. Kind of fuel for generators and how much they have. Are they tested and serviced regularly.</a:t>
            </a:r>
          </a:p>
          <a:p>
            <a:r>
              <a:rPr lang="en-US" dirty="0" smtClean="0"/>
              <a:t>Where is DNS hosted? Its availability on site as well as in Internet.</a:t>
            </a:r>
          </a:p>
          <a:p>
            <a:r>
              <a:rPr lang="en-US" dirty="0" smtClean="0"/>
              <a:t>NAT, network demarcation point, out of band network</a:t>
            </a:r>
          </a:p>
          <a:p>
            <a:r>
              <a:rPr lang="en-US" dirty="0" smtClean="0"/>
              <a:t>Remote access to consoles</a:t>
            </a:r>
          </a:p>
          <a:p>
            <a:r>
              <a:rPr lang="en-US" dirty="0" smtClean="0"/>
              <a:t>Change management system to track power down</a:t>
            </a:r>
          </a:p>
          <a:p>
            <a:r>
              <a:rPr lang="en-US" dirty="0" smtClean="0"/>
              <a:t>Physical security like access cards etc.</a:t>
            </a:r>
          </a:p>
          <a:p>
            <a:r>
              <a:rPr lang="en-US" dirty="0" smtClean="0"/>
              <a:t>Administrators, on site spare parts</a:t>
            </a:r>
          </a:p>
        </p:txBody>
      </p:sp>
    </p:spTree>
    <p:extLst>
      <p:ext uri="{BB962C8B-B14F-4D97-AF65-F5344CB8AC3E}">
        <p14:creationId xmlns:p14="http://schemas.microsoft.com/office/powerpoint/2010/main" val="97048279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Partner Quality</a:t>
            </a:r>
            <a:endParaRPr lang="en-US" dirty="0"/>
          </a:p>
        </p:txBody>
      </p:sp>
      <p:sp>
        <p:nvSpPr>
          <p:cNvPr id="3" name="Content Placeholder 2"/>
          <p:cNvSpPr>
            <a:spLocks noGrp="1"/>
          </p:cNvSpPr>
          <p:nvPr>
            <p:ph idx="1"/>
          </p:nvPr>
        </p:nvSpPr>
        <p:spPr>
          <a:xfrm>
            <a:off x="1154954" y="2603500"/>
            <a:ext cx="9406366" cy="3416300"/>
          </a:xfrm>
        </p:spPr>
        <p:txBody>
          <a:bodyPr/>
          <a:lstStyle/>
          <a:p>
            <a:r>
              <a:rPr lang="en-US" dirty="0" smtClean="0"/>
              <a:t>Provider’s relationship with its partners</a:t>
            </a:r>
          </a:p>
          <a:p>
            <a:r>
              <a:rPr lang="en-US" dirty="0" smtClean="0"/>
              <a:t>(Not so normal) circumstances like slammer</a:t>
            </a:r>
          </a:p>
          <a:p>
            <a:r>
              <a:rPr lang="en-US" dirty="0" smtClean="0"/>
              <a:t>How fast provider can work with partners setting up ACLs to block attacks</a:t>
            </a:r>
          </a:p>
          <a:p>
            <a:r>
              <a:rPr lang="en-US" dirty="0" smtClean="0"/>
              <a:t>Inadvertent changes in internet routing e.g. BGP peering table</a:t>
            </a:r>
          </a:p>
          <a:p>
            <a:r>
              <a:rPr lang="en-US" dirty="0" smtClean="0"/>
              <a:t>.</a:t>
            </a:r>
            <a:r>
              <a:rPr lang="en-US" dirty="0" err="1" smtClean="0"/>
              <a:t>edu</a:t>
            </a:r>
            <a:r>
              <a:rPr lang="en-US" dirty="0" smtClean="0"/>
              <a:t> to .com within city of Honolulu went all the way through Chicago!</a:t>
            </a:r>
          </a:p>
          <a:p>
            <a:endParaRPr lang="en-US" dirty="0" smtClean="0"/>
          </a:p>
          <a:p>
            <a:endParaRPr lang="en-US" dirty="0"/>
          </a:p>
        </p:txBody>
      </p:sp>
    </p:spTree>
    <p:extLst>
      <p:ext uri="{BB962C8B-B14F-4D97-AF65-F5344CB8AC3E}">
        <p14:creationId xmlns:p14="http://schemas.microsoft.com/office/powerpoint/2010/main" val="35180853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Longevity</a:t>
            </a:r>
            <a:endParaRPr lang="en-US" dirty="0"/>
          </a:p>
        </p:txBody>
      </p:sp>
      <p:sp>
        <p:nvSpPr>
          <p:cNvPr id="3" name="Content Placeholder 2"/>
          <p:cNvSpPr>
            <a:spLocks noGrp="1"/>
          </p:cNvSpPr>
          <p:nvPr>
            <p:ph idx="1"/>
          </p:nvPr>
        </p:nvSpPr>
        <p:spPr>
          <a:xfrm>
            <a:off x="1154954" y="2603500"/>
            <a:ext cx="8825659" cy="3769868"/>
          </a:xfrm>
        </p:spPr>
        <p:txBody>
          <a:bodyPr/>
          <a:lstStyle/>
          <a:p>
            <a:r>
              <a:rPr lang="en-US" dirty="0" smtClean="0"/>
              <a:t>How long your provider can support you</a:t>
            </a:r>
          </a:p>
          <a:p>
            <a:r>
              <a:rPr lang="en-US" dirty="0" smtClean="0"/>
              <a:t>Cloud provider shuts down: </a:t>
            </a:r>
            <a:r>
              <a:rPr lang="en-US" dirty="0" err="1" smtClean="0"/>
              <a:t>PictureBug</a:t>
            </a:r>
            <a:r>
              <a:rPr lang="en-US" dirty="0" smtClean="0"/>
              <a:t> closed in October 2007</a:t>
            </a:r>
          </a:p>
          <a:p>
            <a:r>
              <a:rPr lang="en-US" dirty="0" smtClean="0"/>
              <a:t>Cloud failure can bring your business to standstill</a:t>
            </a:r>
          </a:p>
          <a:p>
            <a:r>
              <a:rPr lang="en-US" dirty="0" smtClean="0"/>
              <a:t>Imagine google (along with its </a:t>
            </a:r>
            <a:r>
              <a:rPr lang="en-US" dirty="0" err="1" smtClean="0"/>
              <a:t>gmail</a:t>
            </a:r>
            <a:r>
              <a:rPr lang="en-US" dirty="0" smtClean="0"/>
              <a:t> and google accounts) close down!</a:t>
            </a:r>
          </a:p>
          <a:p>
            <a:r>
              <a:rPr lang="en-US" dirty="0" smtClean="0"/>
              <a:t>Can I get my data, apps, images back?</a:t>
            </a:r>
          </a:p>
          <a:p>
            <a:r>
              <a:rPr lang="en-US" dirty="0" smtClean="0"/>
              <a:t>Advance notice, contracts, enforcements</a:t>
            </a:r>
          </a:p>
          <a:p>
            <a:r>
              <a:rPr lang="en-US" dirty="0" smtClean="0"/>
              <a:t>Look out by provider’s financial reports</a:t>
            </a:r>
          </a:p>
          <a:p>
            <a:r>
              <a:rPr lang="en-US" dirty="0" smtClean="0"/>
              <a:t>Cash rich like Amazon or backed by experience and trustworthy</a:t>
            </a:r>
          </a:p>
          <a:p>
            <a:r>
              <a:rPr lang="en-US" dirty="0" smtClean="0"/>
              <a:t>Provider’s staffing, automation, available templates, documentation</a:t>
            </a:r>
            <a:endParaRPr lang="en-US" dirty="0"/>
          </a:p>
        </p:txBody>
      </p:sp>
    </p:spTree>
    <p:extLst>
      <p:ext uri="{BB962C8B-B14F-4D97-AF65-F5344CB8AC3E}">
        <p14:creationId xmlns:p14="http://schemas.microsoft.com/office/powerpoint/2010/main" val="1387654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Factors for parallel and distributed computing</a:t>
            </a:r>
            <a:endParaRPr lang="en-US" dirty="0"/>
          </a:p>
        </p:txBody>
      </p:sp>
      <p:sp>
        <p:nvSpPr>
          <p:cNvPr id="3" name="Content Placeholder 2"/>
          <p:cNvSpPr>
            <a:spLocks noGrp="1"/>
          </p:cNvSpPr>
          <p:nvPr>
            <p:ph idx="1"/>
          </p:nvPr>
        </p:nvSpPr>
        <p:spPr/>
        <p:txBody>
          <a:bodyPr>
            <a:normAutofit lnSpcReduction="10000"/>
          </a:bodyPr>
          <a:lstStyle/>
          <a:p>
            <a:r>
              <a:rPr lang="en-US" dirty="0" smtClean="0"/>
              <a:t>Ever increasing computation requirements</a:t>
            </a:r>
          </a:p>
          <a:p>
            <a:r>
              <a:rPr lang="en-US" dirty="0" smtClean="0"/>
              <a:t>Saturation reached of sequential computation</a:t>
            </a:r>
          </a:p>
          <a:p>
            <a:r>
              <a:rPr lang="en-US" dirty="0" smtClean="0"/>
              <a:t>Hardware improvements in pipelining are non scalable, required compiler technologies are difficult</a:t>
            </a:r>
          </a:p>
          <a:p>
            <a:r>
              <a:rPr lang="en-US" dirty="0" smtClean="0"/>
              <a:t>Vector processing is useful only for scientific applications with matrices and not generic e.g. for databases</a:t>
            </a:r>
          </a:p>
          <a:p>
            <a:r>
              <a:rPr lang="en-US" dirty="0" smtClean="0"/>
              <a:t>Improvements in networking</a:t>
            </a:r>
          </a:p>
          <a:p>
            <a:r>
              <a:rPr lang="en-US" dirty="0" smtClean="0"/>
              <a:t>Parallel processing technology is mature, commercially viable, wide support with development tools and environments</a:t>
            </a:r>
          </a:p>
          <a:p>
            <a:r>
              <a:rPr lang="en-US" dirty="0" smtClean="0"/>
              <a:t>Scaling: scale up, scale out</a:t>
            </a:r>
            <a:endParaRPr lang="en-US" dirty="0"/>
          </a:p>
        </p:txBody>
      </p:sp>
    </p:spTree>
    <p:extLst>
      <p:ext uri="{BB962C8B-B14F-4D97-AF65-F5344CB8AC3E}">
        <p14:creationId xmlns:p14="http://schemas.microsoft.com/office/powerpoint/2010/main" val="879050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Level Agreement (SLA)</a:t>
            </a:r>
            <a:endParaRPr lang="en-US" dirty="0"/>
          </a:p>
        </p:txBody>
      </p:sp>
      <p:sp>
        <p:nvSpPr>
          <p:cNvPr id="3" name="Content Placeholder 2"/>
          <p:cNvSpPr>
            <a:spLocks noGrp="1"/>
          </p:cNvSpPr>
          <p:nvPr>
            <p:ph idx="1"/>
          </p:nvPr>
        </p:nvSpPr>
        <p:spPr>
          <a:xfrm>
            <a:off x="1154954" y="2603500"/>
            <a:ext cx="8825659" cy="3943604"/>
          </a:xfrm>
        </p:spPr>
        <p:txBody>
          <a:bodyPr>
            <a:normAutofit lnSpcReduction="10000"/>
          </a:bodyPr>
          <a:lstStyle/>
          <a:p>
            <a:r>
              <a:rPr lang="en-US" dirty="0" smtClean="0"/>
              <a:t>Few risks and many benefits as possible</a:t>
            </a:r>
          </a:p>
          <a:p>
            <a:r>
              <a:rPr lang="en-US" dirty="0" smtClean="0"/>
              <a:t>Troubleshooting capabilities</a:t>
            </a:r>
          </a:p>
          <a:p>
            <a:r>
              <a:rPr lang="en-US" dirty="0" smtClean="0"/>
              <a:t>Should / should not be negotiable</a:t>
            </a:r>
          </a:p>
          <a:p>
            <a:r>
              <a:rPr lang="en-US" dirty="0" smtClean="0"/>
              <a:t>Cover everything that can possibly go wrong</a:t>
            </a:r>
          </a:p>
          <a:p>
            <a:r>
              <a:rPr lang="en-US" dirty="0" smtClean="0"/>
              <a:t>Cover damages in case of business impact</a:t>
            </a:r>
          </a:p>
          <a:p>
            <a:r>
              <a:rPr lang="en-US" dirty="0" smtClean="0"/>
              <a:t>As quantitative and objective as possible</a:t>
            </a:r>
          </a:p>
          <a:p>
            <a:r>
              <a:rPr lang="en-US" dirty="0" smtClean="0"/>
              <a:t>Exercise regularly and not only when things go wrong</a:t>
            </a:r>
          </a:p>
          <a:p>
            <a:r>
              <a:rPr lang="en-US" dirty="0" smtClean="0"/>
              <a:t>Keep data ownership with you</a:t>
            </a:r>
          </a:p>
          <a:p>
            <a:r>
              <a:rPr lang="en-US" dirty="0" smtClean="0"/>
              <a:t>Have plan B ready</a:t>
            </a:r>
          </a:p>
          <a:p>
            <a:r>
              <a:rPr lang="en-US" dirty="0" smtClean="0"/>
              <a:t>Ensure physical jurisdiction, tech and legal hand-in-hand</a:t>
            </a:r>
          </a:p>
          <a:p>
            <a:endParaRPr lang="en-US" dirty="0"/>
          </a:p>
        </p:txBody>
      </p:sp>
    </p:spTree>
    <p:extLst>
      <p:ext uri="{BB962C8B-B14F-4D97-AF65-F5344CB8AC3E}">
        <p14:creationId xmlns:p14="http://schemas.microsoft.com/office/powerpoint/2010/main" val="71657799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Reaching agreement</a:t>
            </a:r>
            <a:endParaRPr lang="en-US" dirty="0"/>
          </a:p>
        </p:txBody>
      </p:sp>
      <p:sp>
        <p:nvSpPr>
          <p:cNvPr id="3" name="Content Placeholder 2"/>
          <p:cNvSpPr>
            <a:spLocks noGrp="1"/>
          </p:cNvSpPr>
          <p:nvPr>
            <p:ph idx="1"/>
          </p:nvPr>
        </p:nvSpPr>
        <p:spPr>
          <a:xfrm>
            <a:off x="1154954" y="2603500"/>
            <a:ext cx="9004030" cy="3416300"/>
          </a:xfrm>
        </p:spPr>
        <p:txBody>
          <a:bodyPr/>
          <a:lstStyle/>
          <a:p>
            <a:r>
              <a:rPr lang="en-US" dirty="0" smtClean="0"/>
              <a:t>Communication between VMs on the same host, tapping traffic for analysis</a:t>
            </a:r>
          </a:p>
          <a:p>
            <a:r>
              <a:rPr lang="en-US" dirty="0" smtClean="0"/>
              <a:t>Promiscuous mode, peeking into </a:t>
            </a:r>
            <a:r>
              <a:rPr lang="en-US" dirty="0" err="1" smtClean="0"/>
              <a:t>vSwitch</a:t>
            </a:r>
            <a:r>
              <a:rPr lang="en-US" dirty="0" smtClean="0"/>
              <a:t> traffic</a:t>
            </a:r>
          </a:p>
          <a:p>
            <a:r>
              <a:rPr lang="en-US" dirty="0" smtClean="0"/>
              <a:t>Quality of Service: understandable voice over VoIP, not much interruptions due to buffering while watching a video, performance expectations, user experience, profiling, measurable metrics</a:t>
            </a:r>
          </a:p>
          <a:p>
            <a:r>
              <a:rPr lang="en-US" dirty="0" smtClean="0"/>
              <a:t>Don’t rely completely on the provider for security but have your own layer</a:t>
            </a:r>
          </a:p>
          <a:p>
            <a:r>
              <a:rPr lang="en-US" dirty="0" smtClean="0"/>
              <a:t>Control over failover and load balancing in cloud</a:t>
            </a:r>
          </a:p>
          <a:p>
            <a:r>
              <a:rPr lang="en-US" dirty="0" smtClean="0"/>
              <a:t>Regulatory : putting in cloud considered as publishing giving up patenting rights, auditing</a:t>
            </a:r>
            <a:endParaRPr lang="en-US" dirty="0"/>
          </a:p>
        </p:txBody>
      </p:sp>
    </p:spTree>
    <p:extLst>
      <p:ext uri="{BB962C8B-B14F-4D97-AF65-F5344CB8AC3E}">
        <p14:creationId xmlns:p14="http://schemas.microsoft.com/office/powerpoint/2010/main" val="28277132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factors</a:t>
            </a:r>
            <a:endParaRPr lang="en-US" dirty="0"/>
          </a:p>
        </p:txBody>
      </p:sp>
      <p:sp>
        <p:nvSpPr>
          <p:cNvPr id="3" name="Content Placeholder 2"/>
          <p:cNvSpPr>
            <a:spLocks noGrp="1"/>
          </p:cNvSpPr>
          <p:nvPr>
            <p:ph idx="1"/>
          </p:nvPr>
        </p:nvSpPr>
        <p:spPr>
          <a:xfrm>
            <a:off x="1154954" y="2203704"/>
            <a:ext cx="9168622" cy="4572000"/>
          </a:xfrm>
        </p:spPr>
        <p:txBody>
          <a:bodyPr>
            <a:normAutofit lnSpcReduction="10000"/>
          </a:bodyPr>
          <a:lstStyle/>
          <a:p>
            <a:r>
              <a:rPr lang="en-US" dirty="0" smtClean="0"/>
              <a:t>Who has control over data</a:t>
            </a:r>
          </a:p>
          <a:p>
            <a:r>
              <a:rPr lang="en-US" dirty="0" smtClean="0"/>
              <a:t>Training and personnel cost, hidden costs</a:t>
            </a:r>
          </a:p>
          <a:p>
            <a:r>
              <a:rPr lang="en-US" dirty="0" smtClean="0"/>
              <a:t>Regulations, where is my data (load balancing)</a:t>
            </a:r>
          </a:p>
          <a:p>
            <a:r>
              <a:rPr lang="en-US" dirty="0" smtClean="0"/>
              <a:t>Abstraction layers make it difficult to enforce policy (</a:t>
            </a:r>
            <a:r>
              <a:rPr lang="en-US" dirty="0" err="1" smtClean="0"/>
              <a:t>proxied</a:t>
            </a:r>
            <a:r>
              <a:rPr lang="en-US" dirty="0" smtClean="0"/>
              <a:t> internet access)</a:t>
            </a:r>
          </a:p>
          <a:p>
            <a:r>
              <a:rPr lang="en-US" dirty="0" smtClean="0"/>
              <a:t>Does cloud support your applications or is migration required?</a:t>
            </a:r>
          </a:p>
          <a:p>
            <a:r>
              <a:rPr lang="en-US" dirty="0" smtClean="0"/>
              <a:t>Bandwidth support (cost, apps, firewalls) to and from external cloud</a:t>
            </a:r>
          </a:p>
          <a:p>
            <a:r>
              <a:rPr lang="en-US" dirty="0" smtClean="0"/>
              <a:t>Speedtest.net, </a:t>
            </a:r>
            <a:r>
              <a:rPr lang="en-US" dirty="0" err="1" smtClean="0"/>
              <a:t>iperf</a:t>
            </a:r>
            <a:r>
              <a:rPr lang="en-US" dirty="0" smtClean="0"/>
              <a:t>, ixia chariot application</a:t>
            </a:r>
          </a:p>
          <a:p>
            <a:r>
              <a:rPr lang="en-US" dirty="0" smtClean="0"/>
              <a:t>Load balancers: traditional, dedicated servers for peek load, </a:t>
            </a:r>
            <a:r>
              <a:rPr lang="en-US" dirty="0" err="1" smtClean="0"/>
              <a:t>vMotion</a:t>
            </a:r>
            <a:endParaRPr lang="en-US" dirty="0" smtClean="0"/>
          </a:p>
          <a:p>
            <a:r>
              <a:rPr lang="en-US" dirty="0" smtClean="0"/>
              <a:t>On </a:t>
            </a:r>
            <a:r>
              <a:rPr lang="en-US" dirty="0" err="1" smtClean="0"/>
              <a:t>prem</a:t>
            </a:r>
            <a:r>
              <a:rPr lang="en-US" dirty="0" smtClean="0"/>
              <a:t> – cloud, salesforce - </a:t>
            </a:r>
            <a:r>
              <a:rPr lang="en-US" dirty="0" err="1" smtClean="0"/>
              <a:t>SugarCRM</a:t>
            </a:r>
            <a:r>
              <a:rPr lang="en-US" dirty="0" smtClean="0"/>
              <a:t> combos</a:t>
            </a:r>
          </a:p>
          <a:p>
            <a:r>
              <a:rPr lang="en-US" dirty="0" smtClean="0"/>
              <a:t>Websites, liability, SMBs partnering with VARs</a:t>
            </a:r>
          </a:p>
          <a:p>
            <a:r>
              <a:rPr lang="en-US" dirty="0" smtClean="0"/>
              <a:t>Collaboration through cloud, shared s3 storage without compromising privacy</a:t>
            </a:r>
          </a:p>
          <a:p>
            <a:r>
              <a:rPr lang="en-US" dirty="0" smtClean="0"/>
              <a:t>Identity federation (LDAP, </a:t>
            </a:r>
            <a:r>
              <a:rPr lang="en-US" dirty="0" err="1" smtClean="0"/>
              <a:t>eDirectory</a:t>
            </a:r>
            <a:r>
              <a:rPr lang="en-US" dirty="0" smtClean="0"/>
              <a:t>, </a:t>
            </a:r>
            <a:r>
              <a:rPr lang="en-US" smtClean="0"/>
              <a:t>Active Directory)</a:t>
            </a:r>
            <a:endParaRPr lang="en-US" dirty="0" smtClean="0"/>
          </a:p>
          <a:p>
            <a:endParaRPr lang="en-US" dirty="0"/>
          </a:p>
        </p:txBody>
      </p:sp>
    </p:spTree>
    <p:extLst>
      <p:ext uri="{BB962C8B-B14F-4D97-AF65-F5344CB8AC3E}">
        <p14:creationId xmlns:p14="http://schemas.microsoft.com/office/powerpoint/2010/main" val="14549872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Planning and Future for Cloud</a:t>
            </a:r>
            <a:endParaRPr lang="en-US" dirty="0"/>
          </a:p>
        </p:txBody>
      </p:sp>
      <p:sp>
        <p:nvSpPr>
          <p:cNvPr id="3" name="Subtitle 2"/>
          <p:cNvSpPr>
            <a:spLocks noGrp="1"/>
          </p:cNvSpPr>
          <p:nvPr>
            <p:ph type="subTitle" idx="1"/>
          </p:nvPr>
        </p:nvSpPr>
        <p:spPr/>
        <p:txBody>
          <a:bodyPr/>
          <a:lstStyle/>
          <a:p>
            <a:r>
              <a:rPr lang="en-US" dirty="0" smtClean="0"/>
              <a:t>Sameer Mahajan</a:t>
            </a:r>
          </a:p>
          <a:p>
            <a:r>
              <a:rPr lang="en-US" dirty="0">
                <a:hlinkClick r:id="rId2"/>
              </a:rPr>
              <a:t>https://www.linkedin.com/in/sameersmahajan</a:t>
            </a:r>
            <a:r>
              <a:rPr lang="en-US" dirty="0" smtClean="0">
                <a:hlinkClick r:id="rId2"/>
              </a:rPr>
              <a:t>/</a:t>
            </a:r>
            <a:r>
              <a:rPr lang="en-US" dirty="0" smtClean="0"/>
              <a:t> </a:t>
            </a:r>
            <a:endParaRPr lang="en-US" dirty="0"/>
          </a:p>
        </p:txBody>
      </p:sp>
    </p:spTree>
    <p:extLst>
      <p:ext uri="{BB962C8B-B14F-4D97-AF65-F5344CB8AC3E}">
        <p14:creationId xmlns:p14="http://schemas.microsoft.com/office/powerpoint/2010/main" val="199533463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Licensing</a:t>
            </a:r>
            <a:endParaRPr lang="en-US" dirty="0"/>
          </a:p>
        </p:txBody>
      </p:sp>
      <p:sp>
        <p:nvSpPr>
          <p:cNvPr id="3" name="Content Placeholder 2"/>
          <p:cNvSpPr>
            <a:spLocks noGrp="1"/>
          </p:cNvSpPr>
          <p:nvPr>
            <p:ph idx="1"/>
          </p:nvPr>
        </p:nvSpPr>
        <p:spPr>
          <a:xfrm>
            <a:off x="1122830" y="2822956"/>
            <a:ext cx="8825659" cy="2974340"/>
          </a:xfrm>
        </p:spPr>
        <p:txBody>
          <a:bodyPr>
            <a:normAutofit/>
          </a:bodyPr>
          <a:lstStyle/>
          <a:p>
            <a:r>
              <a:rPr lang="en-US" dirty="0" smtClean="0"/>
              <a:t>Per CPU, VM has single CPU but physical machine may have 8</a:t>
            </a:r>
          </a:p>
          <a:p>
            <a:r>
              <a:rPr lang="en-US" dirty="0" smtClean="0"/>
              <a:t>Multiple copies on VMs on the same physical machine</a:t>
            </a:r>
          </a:p>
          <a:p>
            <a:r>
              <a:rPr lang="en-US" dirty="0" smtClean="0"/>
              <a:t>License dongles</a:t>
            </a:r>
          </a:p>
          <a:p>
            <a:r>
              <a:rPr lang="en-US" dirty="0" smtClean="0"/>
              <a:t>License servers</a:t>
            </a:r>
          </a:p>
          <a:p>
            <a:r>
              <a:rPr lang="en-US" dirty="0" smtClean="0"/>
              <a:t>Some versions may not support virtualization</a:t>
            </a:r>
          </a:p>
          <a:p>
            <a:r>
              <a:rPr lang="en-US" dirty="0" smtClean="0"/>
              <a:t>Overhead of abstraction, tuning for optimal throughput</a:t>
            </a:r>
          </a:p>
        </p:txBody>
      </p:sp>
    </p:spTree>
    <p:extLst>
      <p:ext uri="{BB962C8B-B14F-4D97-AF65-F5344CB8AC3E}">
        <p14:creationId xmlns:p14="http://schemas.microsoft.com/office/powerpoint/2010/main" val="194528874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Steps</a:t>
            </a:r>
            <a:endParaRPr lang="en-US" dirty="0"/>
          </a:p>
        </p:txBody>
      </p:sp>
      <p:sp>
        <p:nvSpPr>
          <p:cNvPr id="3" name="Content Placeholder 2"/>
          <p:cNvSpPr>
            <a:spLocks noGrp="1"/>
          </p:cNvSpPr>
          <p:nvPr>
            <p:ph idx="1"/>
          </p:nvPr>
        </p:nvSpPr>
        <p:spPr/>
        <p:txBody>
          <a:bodyPr/>
          <a:lstStyle/>
          <a:p>
            <a:r>
              <a:rPr lang="en-US" dirty="0" smtClean="0"/>
              <a:t>Short term and long term, revisit at every technology refresh cycle</a:t>
            </a:r>
          </a:p>
          <a:p>
            <a:r>
              <a:rPr lang="en-US" dirty="0" smtClean="0"/>
              <a:t>Keep asking: “does it make sense for my organization?”</a:t>
            </a:r>
          </a:p>
          <a:p>
            <a:r>
              <a:rPr lang="en-US" dirty="0" smtClean="0"/>
              <a:t>Might have to adopt some cloud due to partners / vendors etc.</a:t>
            </a:r>
          </a:p>
          <a:p>
            <a:r>
              <a:rPr lang="en-US" dirty="0" smtClean="0"/>
              <a:t>Test drive / trial</a:t>
            </a:r>
          </a:p>
          <a:p>
            <a:r>
              <a:rPr lang="en-US" dirty="0" smtClean="0"/>
              <a:t>If no 24/7 data centers in house, you can shutdown at nights, weekends</a:t>
            </a:r>
          </a:p>
          <a:p>
            <a:r>
              <a:rPr lang="en-US" dirty="0" smtClean="0"/>
              <a:t>Collocation as first step towards moving to cloud completely</a:t>
            </a:r>
          </a:p>
          <a:p>
            <a:r>
              <a:rPr lang="en-US" dirty="0" smtClean="0"/>
              <a:t>Remote access, IP KVM, console access, VMWare, Hyper-V support</a:t>
            </a:r>
            <a:endParaRPr lang="en-US" dirty="0"/>
          </a:p>
        </p:txBody>
      </p:sp>
    </p:spTree>
    <p:extLst>
      <p:ext uri="{BB962C8B-B14F-4D97-AF65-F5344CB8AC3E}">
        <p14:creationId xmlns:p14="http://schemas.microsoft.com/office/powerpoint/2010/main" val="6916604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steps</a:t>
            </a:r>
            <a:endParaRPr lang="en-US" dirty="0"/>
          </a:p>
        </p:txBody>
      </p:sp>
      <p:sp>
        <p:nvSpPr>
          <p:cNvPr id="3" name="Content Placeholder 2"/>
          <p:cNvSpPr>
            <a:spLocks noGrp="1"/>
          </p:cNvSpPr>
          <p:nvPr>
            <p:ph idx="1"/>
          </p:nvPr>
        </p:nvSpPr>
        <p:spPr/>
        <p:txBody>
          <a:bodyPr/>
          <a:lstStyle/>
          <a:p>
            <a:r>
              <a:rPr lang="en-US" dirty="0" smtClean="0"/>
              <a:t>Peaks and Valleys – auto scale, blade servers can run full load all the time</a:t>
            </a:r>
          </a:p>
          <a:p>
            <a:r>
              <a:rPr lang="en-US" dirty="0" smtClean="0"/>
              <a:t>Energy efficiency: power supplies are most efficient with in the middle of their load range, green devices, green incentives and initiatives</a:t>
            </a:r>
          </a:p>
          <a:p>
            <a:r>
              <a:rPr lang="en-US" dirty="0" smtClean="0"/>
              <a:t>Starter kit, migration utilities, eat learning curve / training / getting used to</a:t>
            </a:r>
          </a:p>
          <a:p>
            <a:r>
              <a:rPr lang="en-US" dirty="0" smtClean="0"/>
              <a:t>Virtualization as a stepping stone towards cloud, free trial software, old / retired servers</a:t>
            </a:r>
          </a:p>
          <a:p>
            <a:r>
              <a:rPr lang="en-US" dirty="0" smtClean="0"/>
              <a:t>Planning for success, cloud just an aid, well understood application</a:t>
            </a:r>
          </a:p>
          <a:p>
            <a:r>
              <a:rPr lang="en-US" dirty="0" smtClean="0"/>
              <a:t>Websites for contests, globally accessed CRM</a:t>
            </a:r>
            <a:endParaRPr lang="en-US" dirty="0"/>
          </a:p>
        </p:txBody>
      </p:sp>
    </p:spTree>
    <p:extLst>
      <p:ext uri="{BB962C8B-B14F-4D97-AF65-F5344CB8AC3E}">
        <p14:creationId xmlns:p14="http://schemas.microsoft.com/office/powerpoint/2010/main" val="29556692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Advancements</a:t>
            </a:r>
            <a:endParaRPr lang="en-US" dirty="0"/>
          </a:p>
        </p:txBody>
      </p:sp>
      <p:sp>
        <p:nvSpPr>
          <p:cNvPr id="3" name="Content Placeholder 2"/>
          <p:cNvSpPr>
            <a:spLocks noGrp="1"/>
          </p:cNvSpPr>
          <p:nvPr>
            <p:ph idx="1"/>
          </p:nvPr>
        </p:nvSpPr>
        <p:spPr/>
        <p:txBody>
          <a:bodyPr/>
          <a:lstStyle/>
          <a:p>
            <a:r>
              <a:rPr lang="en-US" dirty="0" smtClean="0"/>
              <a:t>Energy efficiency: single datacenter consumes as much energy as 25000 households, doubles every 5 years, 42% of Amazon’s budget</a:t>
            </a:r>
          </a:p>
          <a:p>
            <a:r>
              <a:rPr lang="en-US" dirty="0" smtClean="0"/>
              <a:t>The Green Grid: increase energy efficiency, reduce carbon footprint, $23 (2010) -&gt; $16 (2020) billion, 28% less emission</a:t>
            </a:r>
          </a:p>
          <a:p>
            <a:r>
              <a:rPr lang="en-US" dirty="0" smtClean="0"/>
              <a:t>Green scheduling</a:t>
            </a:r>
          </a:p>
          <a:p>
            <a:r>
              <a:rPr lang="en-US" dirty="0" smtClean="0"/>
              <a:t>Market oriented, broker, bid / negotiate</a:t>
            </a:r>
          </a:p>
          <a:p>
            <a:pPr lvl="1"/>
            <a:r>
              <a:rPr lang="en-US" dirty="0" smtClean="0"/>
              <a:t>EC2 spot instances</a:t>
            </a:r>
          </a:p>
          <a:p>
            <a:pPr lvl="1"/>
            <a:r>
              <a:rPr lang="en-US" dirty="0" err="1" smtClean="0"/>
              <a:t>SpotCloud</a:t>
            </a:r>
            <a:endParaRPr lang="en-US" dirty="0" smtClean="0"/>
          </a:p>
          <a:p>
            <a:pPr lvl="1"/>
            <a:r>
              <a:rPr lang="en-US" dirty="0" err="1" smtClean="0"/>
              <a:t>AppSpot</a:t>
            </a:r>
            <a:endParaRPr lang="en-US" dirty="0"/>
          </a:p>
        </p:txBody>
      </p:sp>
    </p:spTree>
    <p:extLst>
      <p:ext uri="{BB962C8B-B14F-4D97-AF65-F5344CB8AC3E}">
        <p14:creationId xmlns:p14="http://schemas.microsoft.com/office/powerpoint/2010/main" val="379087780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41929" y="0"/>
            <a:ext cx="10308141" cy="6858000"/>
          </a:xfrm>
          <a:prstGeom prst="rect">
            <a:avLst/>
          </a:prstGeom>
        </p:spPr>
      </p:pic>
    </p:spTree>
    <p:extLst>
      <p:ext uri="{BB962C8B-B14F-4D97-AF65-F5344CB8AC3E}">
        <p14:creationId xmlns:p14="http://schemas.microsoft.com/office/powerpoint/2010/main" val="4753543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Advancements (</a:t>
            </a:r>
            <a:r>
              <a:rPr lang="en-US" dirty="0" err="1" smtClean="0"/>
              <a:t>contd</a:t>
            </a:r>
            <a:r>
              <a:rPr lang="en-US" dirty="0" smtClean="0"/>
              <a:t>)</a:t>
            </a:r>
            <a:endParaRPr lang="en-US" dirty="0"/>
          </a:p>
        </p:txBody>
      </p:sp>
      <p:sp>
        <p:nvSpPr>
          <p:cNvPr id="3" name="Content Placeholder 2"/>
          <p:cNvSpPr>
            <a:spLocks noGrp="1"/>
          </p:cNvSpPr>
          <p:nvPr>
            <p:ph idx="1"/>
          </p:nvPr>
        </p:nvSpPr>
        <p:spPr/>
        <p:txBody>
          <a:bodyPr/>
          <a:lstStyle/>
          <a:p>
            <a:r>
              <a:rPr lang="en-US" dirty="0" smtClean="0"/>
              <a:t>Federated clouds </a:t>
            </a:r>
          </a:p>
          <a:p>
            <a:pPr lvl="1"/>
            <a:r>
              <a:rPr lang="en-US" dirty="0" smtClean="0"/>
              <a:t>ad hoc</a:t>
            </a:r>
          </a:p>
          <a:p>
            <a:pPr lvl="1"/>
            <a:r>
              <a:rPr lang="en-US" dirty="0"/>
              <a:t>agreement between cloud providers to use each other’s </a:t>
            </a:r>
            <a:r>
              <a:rPr lang="en-US" dirty="0" smtClean="0"/>
              <a:t>services</a:t>
            </a:r>
          </a:p>
          <a:p>
            <a:pPr lvl="1"/>
            <a:r>
              <a:rPr lang="en-US" dirty="0" smtClean="0"/>
              <a:t>Proprietary interfaces</a:t>
            </a:r>
          </a:p>
          <a:p>
            <a:r>
              <a:rPr lang="en-US" dirty="0" err="1" smtClean="0"/>
              <a:t>InterCloud</a:t>
            </a:r>
            <a:endParaRPr lang="en-US" dirty="0" smtClean="0"/>
          </a:p>
          <a:p>
            <a:pPr lvl="1"/>
            <a:r>
              <a:rPr lang="en-US" dirty="0" smtClean="0"/>
              <a:t>Standards</a:t>
            </a:r>
          </a:p>
          <a:p>
            <a:pPr lvl="1"/>
            <a:r>
              <a:rPr lang="en-US" dirty="0" smtClean="0"/>
              <a:t>Interoperability</a:t>
            </a:r>
          </a:p>
          <a:p>
            <a:r>
              <a:rPr lang="en-US" dirty="0" smtClean="0"/>
              <a:t>Third party cloud services: </a:t>
            </a:r>
            <a:r>
              <a:rPr lang="en-US" dirty="0" err="1" smtClean="0"/>
              <a:t>MetaCDN</a:t>
            </a:r>
            <a:r>
              <a:rPr lang="en-US" dirty="0" smtClean="0"/>
              <a:t> (over storage clouds), </a:t>
            </a:r>
            <a:r>
              <a:rPr lang="en-US" dirty="0" err="1" smtClean="0"/>
              <a:t>SpotCloud</a:t>
            </a:r>
            <a:endParaRPr lang="en-US" dirty="0"/>
          </a:p>
        </p:txBody>
      </p:sp>
    </p:spTree>
    <p:extLst>
      <p:ext uri="{BB962C8B-B14F-4D97-AF65-F5344CB8AC3E}">
        <p14:creationId xmlns:p14="http://schemas.microsoft.com/office/powerpoint/2010/main" val="61859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and Distributed Computing</a:t>
            </a:r>
            <a:endParaRPr lang="en-US" dirty="0"/>
          </a:p>
        </p:txBody>
      </p:sp>
      <p:sp>
        <p:nvSpPr>
          <p:cNvPr id="3" name="Content Placeholder 2"/>
          <p:cNvSpPr>
            <a:spLocks noGrp="1"/>
          </p:cNvSpPr>
          <p:nvPr>
            <p:ph idx="1"/>
          </p:nvPr>
        </p:nvSpPr>
        <p:spPr>
          <a:xfrm>
            <a:off x="1154954" y="2603500"/>
            <a:ext cx="8825659" cy="3586988"/>
          </a:xfrm>
        </p:spPr>
        <p:txBody>
          <a:bodyPr/>
          <a:lstStyle/>
          <a:p>
            <a:r>
              <a:rPr lang="en-US" dirty="0" smtClean="0"/>
              <a:t>Parallel</a:t>
            </a:r>
          </a:p>
          <a:p>
            <a:pPr lvl="1"/>
            <a:r>
              <a:rPr lang="en-US" dirty="0" smtClean="0"/>
              <a:t>Computation is divided among several processors</a:t>
            </a:r>
            <a:endParaRPr lang="en-US" dirty="0"/>
          </a:p>
          <a:p>
            <a:pPr lvl="1"/>
            <a:r>
              <a:rPr lang="en-US" dirty="0" smtClean="0"/>
              <a:t>Sharing the same memory</a:t>
            </a:r>
          </a:p>
          <a:p>
            <a:pPr lvl="1"/>
            <a:r>
              <a:rPr lang="en-US" dirty="0" smtClean="0"/>
              <a:t>Homogeneity </a:t>
            </a:r>
            <a:r>
              <a:rPr lang="en-US" dirty="0"/>
              <a:t>of </a:t>
            </a:r>
            <a:r>
              <a:rPr lang="en-US" dirty="0" smtClean="0"/>
              <a:t>components</a:t>
            </a:r>
          </a:p>
          <a:p>
            <a:pPr lvl="1"/>
            <a:r>
              <a:rPr lang="en-US" dirty="0" smtClean="0"/>
              <a:t>Distributed </a:t>
            </a:r>
            <a:r>
              <a:rPr lang="en-US" dirty="0"/>
              <a:t>shared memory </a:t>
            </a:r>
            <a:r>
              <a:rPr lang="en-US" dirty="0" smtClean="0"/>
              <a:t>connected by </a:t>
            </a:r>
            <a:r>
              <a:rPr lang="en-US" dirty="0" err="1" smtClean="0"/>
              <a:t>InfiniBand</a:t>
            </a:r>
            <a:endParaRPr lang="en-US" dirty="0" smtClean="0"/>
          </a:p>
          <a:p>
            <a:r>
              <a:rPr lang="en-US" dirty="0" smtClean="0"/>
              <a:t>Distributed</a:t>
            </a:r>
          </a:p>
          <a:p>
            <a:pPr lvl="1"/>
            <a:r>
              <a:rPr lang="en-US" dirty="0" smtClean="0"/>
              <a:t>Computation broken down into units and executed concurrently</a:t>
            </a:r>
          </a:p>
          <a:p>
            <a:pPr lvl="1"/>
            <a:r>
              <a:rPr lang="en-US" dirty="0" smtClean="0"/>
              <a:t>Wider range of systems and applications</a:t>
            </a:r>
          </a:p>
          <a:p>
            <a:pPr lvl="1"/>
            <a:r>
              <a:rPr lang="en-US" smtClean="0"/>
              <a:t>Heterogeneous</a:t>
            </a:r>
            <a:endParaRPr lang="en-US" dirty="0"/>
          </a:p>
          <a:p>
            <a:endParaRPr lang="en-US" dirty="0"/>
          </a:p>
        </p:txBody>
      </p:sp>
    </p:spTree>
    <p:extLst>
      <p:ext uri="{BB962C8B-B14F-4D97-AF65-F5344CB8AC3E}">
        <p14:creationId xmlns:p14="http://schemas.microsoft.com/office/powerpoint/2010/main" val="14607218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a:t>
            </a:r>
            <a:endParaRPr lang="en-US" dirty="0"/>
          </a:p>
        </p:txBody>
      </p:sp>
      <p:sp>
        <p:nvSpPr>
          <p:cNvPr id="3" name="Content Placeholder 2"/>
          <p:cNvSpPr>
            <a:spLocks noGrp="1"/>
          </p:cNvSpPr>
          <p:nvPr>
            <p:ph idx="1"/>
          </p:nvPr>
        </p:nvSpPr>
        <p:spPr>
          <a:xfrm>
            <a:off x="1154954" y="2304288"/>
            <a:ext cx="8825659" cy="4553712"/>
          </a:xfrm>
        </p:spPr>
        <p:txBody>
          <a:bodyPr>
            <a:normAutofit/>
          </a:bodyPr>
          <a:lstStyle/>
          <a:p>
            <a:r>
              <a:rPr lang="en-US" dirty="0" smtClean="0"/>
              <a:t>Standardization</a:t>
            </a:r>
          </a:p>
          <a:p>
            <a:r>
              <a:rPr lang="en-US" dirty="0" smtClean="0"/>
              <a:t>BOINC, </a:t>
            </a:r>
            <a:r>
              <a:rPr lang="en-US" dirty="0" err="1" smtClean="0"/>
              <a:t>Blockchain</a:t>
            </a:r>
            <a:r>
              <a:rPr lang="en-US" dirty="0" smtClean="0"/>
              <a:t>, leverage distributed available compute</a:t>
            </a:r>
          </a:p>
          <a:p>
            <a:r>
              <a:rPr lang="en-US" dirty="0"/>
              <a:t>Specialized </a:t>
            </a:r>
            <a:r>
              <a:rPr lang="en-US" dirty="0" smtClean="0"/>
              <a:t>clouds</a:t>
            </a:r>
          </a:p>
          <a:p>
            <a:r>
              <a:rPr lang="en-US" dirty="0" smtClean="0"/>
              <a:t>Google docs, Microsoft office live, </a:t>
            </a:r>
            <a:r>
              <a:rPr lang="en-US" dirty="0" err="1" smtClean="0"/>
              <a:t>quora</a:t>
            </a:r>
            <a:endParaRPr lang="en-US" dirty="0" smtClean="0"/>
          </a:p>
          <a:p>
            <a:r>
              <a:rPr lang="en-US" dirty="0" smtClean="0"/>
              <a:t>Mobile cloud: heavy lifting by back end cloud, maps</a:t>
            </a:r>
          </a:p>
          <a:p>
            <a:r>
              <a:rPr lang="en-US" dirty="0" smtClean="0"/>
              <a:t>Multi programming -&gt; multiple VMs</a:t>
            </a:r>
          </a:p>
          <a:p>
            <a:r>
              <a:rPr lang="en-US" dirty="0" smtClean="0"/>
              <a:t>Cloud extensions: AutoCAD -&gt; Building Information Modeling (BIM)</a:t>
            </a:r>
          </a:p>
          <a:p>
            <a:r>
              <a:rPr lang="en-US" dirty="0" smtClean="0"/>
              <a:t>Cloud Descriptor Language (CDL): capturing resource requirements</a:t>
            </a:r>
          </a:p>
          <a:p>
            <a:r>
              <a:rPr lang="en-US" dirty="0" smtClean="0"/>
              <a:t>Cost, control, bottom line – profit</a:t>
            </a:r>
          </a:p>
          <a:p>
            <a:r>
              <a:rPr lang="en-US" dirty="0" smtClean="0"/>
              <a:t>Full cycle; mainframe – dumb terminals, cloud – thin clients</a:t>
            </a:r>
          </a:p>
          <a:p>
            <a:r>
              <a:rPr lang="en-US" dirty="0" smtClean="0"/>
              <a:t>Ubiquitous computing, abstraction -&gt; focus on business rather than tools</a:t>
            </a:r>
            <a:endParaRPr lang="en-US" dirty="0"/>
          </a:p>
        </p:txBody>
      </p:sp>
    </p:spTree>
    <p:extLst>
      <p:ext uri="{BB962C8B-B14F-4D97-AF65-F5344CB8AC3E}">
        <p14:creationId xmlns:p14="http://schemas.microsoft.com/office/powerpoint/2010/main" val="54256462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a:xfrm>
            <a:off x="1154954" y="2219452"/>
            <a:ext cx="8825659" cy="4181348"/>
          </a:xfrm>
        </p:spPr>
        <p:txBody>
          <a:bodyPr>
            <a:normAutofit fontScale="92500" lnSpcReduction="10000"/>
          </a:bodyPr>
          <a:lstStyle/>
          <a:p>
            <a:r>
              <a:rPr lang="en-US" dirty="0" smtClean="0"/>
              <a:t>Install </a:t>
            </a:r>
            <a:r>
              <a:rPr lang="en-US" dirty="0" err="1" smtClean="0"/>
              <a:t>xampp</a:t>
            </a:r>
            <a:r>
              <a:rPr lang="en-US" dirty="0"/>
              <a:t> from </a:t>
            </a:r>
            <a:r>
              <a:rPr lang="en-US" dirty="0">
                <a:hlinkClick r:id="rId2"/>
              </a:rPr>
              <a:t>https://www.apachefriends.org</a:t>
            </a:r>
            <a:r>
              <a:rPr lang="en-US" dirty="0" smtClean="0">
                <a:hlinkClick r:id="rId2"/>
              </a:rPr>
              <a:t>/</a:t>
            </a:r>
            <a:r>
              <a:rPr lang="en-US" dirty="0" smtClean="0"/>
              <a:t> </a:t>
            </a:r>
          </a:p>
          <a:p>
            <a:r>
              <a:rPr lang="en-US" dirty="0" smtClean="0"/>
              <a:t>Open XAMPP Control Panel</a:t>
            </a:r>
          </a:p>
          <a:p>
            <a:r>
              <a:rPr lang="en-US" dirty="0" smtClean="0"/>
              <a:t>Start Apache</a:t>
            </a:r>
          </a:p>
          <a:p>
            <a:r>
              <a:rPr lang="en-US" dirty="0" smtClean="0"/>
              <a:t>Create a folder in c:\xampp\htdocs, say demo</a:t>
            </a:r>
          </a:p>
          <a:p>
            <a:r>
              <a:rPr lang="en-US" dirty="0" smtClean="0"/>
              <a:t>In demo folder write your html embedded with </a:t>
            </a:r>
            <a:r>
              <a:rPr lang="en-US" dirty="0" err="1" smtClean="0"/>
              <a:t>php</a:t>
            </a:r>
            <a:r>
              <a:rPr lang="en-US" dirty="0" smtClean="0"/>
              <a:t> and suffix it .</a:t>
            </a:r>
            <a:r>
              <a:rPr lang="en-US" dirty="0" err="1" smtClean="0"/>
              <a:t>php</a:t>
            </a:r>
            <a:endParaRPr lang="en-US" dirty="0" smtClean="0"/>
          </a:p>
          <a:p>
            <a:r>
              <a:rPr lang="en-US" dirty="0" smtClean="0"/>
              <a:t>Open </a:t>
            </a:r>
            <a:r>
              <a:rPr lang="en-US" dirty="0" err="1" smtClean="0"/>
              <a:t>localhost</a:t>
            </a:r>
            <a:r>
              <a:rPr lang="en-US" dirty="0" smtClean="0"/>
              <a:t>/demo from your browser</a:t>
            </a:r>
          </a:p>
          <a:p>
            <a:r>
              <a:rPr lang="en-US" dirty="0" smtClean="0"/>
              <a:t>Navigate to your file</a:t>
            </a:r>
          </a:p>
          <a:p>
            <a:r>
              <a:rPr lang="en-US" dirty="0"/>
              <a:t>Try </a:t>
            </a:r>
            <a:r>
              <a:rPr lang="en-US" dirty="0">
                <a:hlinkClick r:id="rId3"/>
              </a:rPr>
              <a:t>http://</a:t>
            </a:r>
            <a:r>
              <a:rPr lang="en-US" dirty="0" smtClean="0">
                <a:hlinkClick r:id="rId3"/>
              </a:rPr>
              <a:t>localhost/demo/webfeed.php?q=Google</a:t>
            </a:r>
            <a:r>
              <a:rPr lang="en-US" dirty="0" smtClean="0"/>
              <a:t> </a:t>
            </a:r>
            <a:r>
              <a:rPr lang="en-US" dirty="0" smtClean="0">
                <a:hlinkClick r:id="rId4"/>
              </a:rPr>
              <a:t>https</a:t>
            </a:r>
            <a:r>
              <a:rPr lang="en-US" dirty="0">
                <a:hlinkClick r:id="rId4"/>
              </a:rPr>
              <a:t>://</a:t>
            </a:r>
            <a:r>
              <a:rPr lang="en-US" dirty="0" smtClean="0">
                <a:hlinkClick r:id="rId4"/>
              </a:rPr>
              <a:t>github.com/sameermahajan/CloudComputing/blob/main/webfeed.php</a:t>
            </a:r>
            <a:r>
              <a:rPr lang="en-US" dirty="0" smtClean="0"/>
              <a:t> for </a:t>
            </a:r>
            <a:r>
              <a:rPr lang="en-US" dirty="0" err="1" smtClean="0"/>
              <a:t>webfeed</a:t>
            </a:r>
            <a:endParaRPr lang="en-US" dirty="0" smtClean="0"/>
          </a:p>
          <a:p>
            <a:r>
              <a:rPr lang="en-US" dirty="0" smtClean="0"/>
              <a:t>RSS Feed Reader chrome plugin</a:t>
            </a:r>
          </a:p>
          <a:p>
            <a:pPr marL="0" indent="0">
              <a:buNone/>
            </a:pPr>
            <a:r>
              <a:rPr lang="en-US" smtClean="0"/>
              <a:t>Complete video: </a:t>
            </a:r>
            <a:r>
              <a:rPr lang="en-US" smtClean="0">
                <a:hlinkClick r:id="rId5"/>
              </a:rPr>
              <a:t>https</a:t>
            </a:r>
            <a:r>
              <a:rPr lang="en-US" dirty="0">
                <a:hlinkClick r:id="rId5"/>
              </a:rPr>
              <a:t>://</a:t>
            </a:r>
            <a:r>
              <a:rPr lang="en-US" dirty="0" smtClean="0">
                <a:hlinkClick r:id="rId5"/>
              </a:rPr>
              <a:t>youtu.be/0co2rns_9Bs</a:t>
            </a:r>
            <a:r>
              <a:rPr lang="en-US" dirty="0" smtClean="0"/>
              <a:t> </a:t>
            </a:r>
            <a:endParaRPr lang="en-US" dirty="0"/>
          </a:p>
        </p:txBody>
      </p:sp>
    </p:spTree>
    <p:extLst>
      <p:ext uri="{BB962C8B-B14F-4D97-AF65-F5344CB8AC3E}">
        <p14:creationId xmlns:p14="http://schemas.microsoft.com/office/powerpoint/2010/main" val="234385487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8000" dirty="0" smtClean="0"/>
              <a:t>Thank You</a:t>
            </a:r>
          </a:p>
          <a:p>
            <a:pPr marL="0" indent="0" algn="ctr">
              <a:buNone/>
            </a:pPr>
            <a:r>
              <a:rPr lang="en-US" sz="2600" dirty="0"/>
              <a:t>&amp;</a:t>
            </a:r>
            <a:endParaRPr lang="en-US" sz="2600" dirty="0" smtClean="0"/>
          </a:p>
          <a:p>
            <a:pPr marL="0" indent="0" algn="ctr">
              <a:buNone/>
            </a:pPr>
            <a:r>
              <a:rPr lang="en-US" sz="8000" dirty="0" smtClean="0"/>
              <a:t>Good Luck</a:t>
            </a:r>
            <a:endParaRPr lang="en-US" sz="8000" dirty="0"/>
          </a:p>
        </p:txBody>
      </p:sp>
    </p:spTree>
    <p:extLst>
      <p:ext uri="{BB962C8B-B14F-4D97-AF65-F5344CB8AC3E}">
        <p14:creationId xmlns:p14="http://schemas.microsoft.com/office/powerpoint/2010/main" val="26875809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602" y="681060"/>
            <a:ext cx="8761413" cy="706964"/>
          </a:xfrm>
        </p:spPr>
        <p:txBody>
          <a:bodyPr/>
          <a:lstStyle/>
          <a:p>
            <a:r>
              <a:rPr lang="en-US" dirty="0" smtClean="0"/>
              <a:t>Hardware architectures for parallel processing</a:t>
            </a:r>
            <a:endParaRPr lang="en-US" dirty="0"/>
          </a:p>
        </p:txBody>
      </p:sp>
      <p:sp>
        <p:nvSpPr>
          <p:cNvPr id="3" name="Content Placeholder 2"/>
          <p:cNvSpPr>
            <a:spLocks noGrp="1"/>
          </p:cNvSpPr>
          <p:nvPr>
            <p:ph idx="1"/>
          </p:nvPr>
        </p:nvSpPr>
        <p:spPr/>
        <p:txBody>
          <a:bodyPr/>
          <a:lstStyle/>
          <a:p>
            <a:r>
              <a:rPr lang="en-US" dirty="0" smtClean="0"/>
              <a:t>SISD</a:t>
            </a:r>
          </a:p>
          <a:p>
            <a:r>
              <a:rPr lang="en-US" dirty="0" smtClean="0"/>
              <a:t>SIMD</a:t>
            </a:r>
          </a:p>
          <a:p>
            <a:r>
              <a:rPr lang="en-US" dirty="0" smtClean="0"/>
              <a:t>MISD</a:t>
            </a:r>
          </a:p>
          <a:p>
            <a:r>
              <a:rPr lang="en-US" dirty="0" smtClean="0"/>
              <a:t>MIMD</a:t>
            </a:r>
          </a:p>
          <a:p>
            <a:r>
              <a:rPr lang="en-US" dirty="0" smtClean="0"/>
              <a:t>Data / Process</a:t>
            </a:r>
          </a:p>
          <a:p>
            <a:pPr marL="0" indent="0">
              <a:buNone/>
            </a:pPr>
            <a:r>
              <a:rPr lang="en-US" dirty="0"/>
              <a:t> </a:t>
            </a:r>
            <a:r>
              <a:rPr lang="en-US" dirty="0" smtClean="0"/>
              <a:t>    Parallelism</a:t>
            </a:r>
            <a:endParaRPr lang="en-US" dirty="0"/>
          </a:p>
        </p:txBody>
      </p:sp>
      <p:pic>
        <p:nvPicPr>
          <p:cNvPr id="5" name="Picture 4"/>
          <p:cNvPicPr>
            <a:picLocks noChangeAspect="1"/>
          </p:cNvPicPr>
          <p:nvPr/>
        </p:nvPicPr>
        <p:blipFill>
          <a:blip r:embed="rId2"/>
          <a:stretch>
            <a:fillRect/>
          </a:stretch>
        </p:blipFill>
        <p:spPr>
          <a:xfrm>
            <a:off x="3224403" y="1034542"/>
            <a:ext cx="8705850" cy="5686425"/>
          </a:xfrm>
          <a:prstGeom prst="rect">
            <a:avLst/>
          </a:prstGeom>
        </p:spPr>
      </p:pic>
    </p:spTree>
    <p:extLst>
      <p:ext uri="{BB962C8B-B14F-4D97-AF65-F5344CB8AC3E}">
        <p14:creationId xmlns:p14="http://schemas.microsoft.com/office/powerpoint/2010/main" val="2318529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Shared and Distributed Memory MIMD</a:t>
            </a:r>
            <a:endParaRPr lang="en-US" dirty="0"/>
          </a:p>
        </p:txBody>
      </p:sp>
      <p:pic>
        <p:nvPicPr>
          <p:cNvPr id="4" name="Picture 3"/>
          <p:cNvPicPr>
            <a:picLocks noChangeAspect="1"/>
          </p:cNvPicPr>
          <p:nvPr/>
        </p:nvPicPr>
        <p:blipFill>
          <a:blip r:embed="rId2"/>
          <a:stretch>
            <a:fillRect/>
          </a:stretch>
        </p:blipFill>
        <p:spPr>
          <a:xfrm>
            <a:off x="879157" y="2747772"/>
            <a:ext cx="10067925" cy="2971800"/>
          </a:xfrm>
          <a:prstGeom prst="rect">
            <a:avLst/>
          </a:prstGeom>
        </p:spPr>
      </p:pic>
    </p:spTree>
    <p:extLst>
      <p:ext uri="{BB962C8B-B14F-4D97-AF65-F5344CB8AC3E}">
        <p14:creationId xmlns:p14="http://schemas.microsoft.com/office/powerpoint/2010/main" val="1419121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034" y="2948772"/>
            <a:ext cx="8761413" cy="706964"/>
          </a:xfrm>
        </p:spPr>
        <p:txBody>
          <a:bodyPr/>
          <a:lstStyle/>
          <a:p>
            <a:r>
              <a:rPr lang="en-US" sz="2400" dirty="0" smtClean="0">
                <a:solidFill>
                  <a:schemeClr val="tx1"/>
                </a:solidFill>
              </a:rPr>
              <a:t>Levels of</a:t>
            </a:r>
            <a:br>
              <a:rPr lang="en-US" sz="2400" dirty="0" smtClean="0">
                <a:solidFill>
                  <a:schemeClr val="tx1"/>
                </a:solidFill>
              </a:rPr>
            </a:br>
            <a:r>
              <a:rPr lang="en-US" sz="2400" dirty="0" smtClean="0">
                <a:solidFill>
                  <a:schemeClr val="tx1"/>
                </a:solidFill>
              </a:rPr>
              <a:t>Parallelism</a:t>
            </a:r>
            <a:endParaRPr lang="en-US" sz="2400" dirty="0">
              <a:solidFill>
                <a:schemeClr val="tx1"/>
              </a:solidFill>
            </a:endParaRPr>
          </a:p>
        </p:txBody>
      </p:sp>
      <p:pic>
        <p:nvPicPr>
          <p:cNvPr id="4" name="Picture 3"/>
          <p:cNvPicPr>
            <a:picLocks noChangeAspect="1"/>
          </p:cNvPicPr>
          <p:nvPr/>
        </p:nvPicPr>
        <p:blipFill>
          <a:blip r:embed="rId2"/>
          <a:stretch>
            <a:fillRect/>
          </a:stretch>
        </p:blipFill>
        <p:spPr>
          <a:xfrm>
            <a:off x="3235833" y="741235"/>
            <a:ext cx="7677150" cy="5686425"/>
          </a:xfrm>
          <a:prstGeom prst="rect">
            <a:avLst/>
          </a:prstGeom>
        </p:spPr>
      </p:pic>
    </p:spTree>
    <p:extLst>
      <p:ext uri="{BB962C8B-B14F-4D97-AF65-F5344CB8AC3E}">
        <p14:creationId xmlns:p14="http://schemas.microsoft.com/office/powerpoint/2010/main" val="35563731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Speed up </a:t>
            </a:r>
            <a:r>
              <a:rPr lang="en-US" dirty="0" err="1" smtClean="0"/>
              <a:t>grapahs</a:t>
            </a:r>
            <a:endParaRPr lang="en-US" dirty="0"/>
          </a:p>
        </p:txBody>
      </p:sp>
      <p:pic>
        <p:nvPicPr>
          <p:cNvPr id="4" name="Picture 3"/>
          <p:cNvPicPr>
            <a:picLocks noChangeAspect="1"/>
          </p:cNvPicPr>
          <p:nvPr/>
        </p:nvPicPr>
        <p:blipFill>
          <a:blip r:embed="rId2"/>
          <a:stretch>
            <a:fillRect/>
          </a:stretch>
        </p:blipFill>
        <p:spPr>
          <a:xfrm>
            <a:off x="-553022" y="2459545"/>
            <a:ext cx="6238875" cy="3438525"/>
          </a:xfrm>
          <a:prstGeom prst="rect">
            <a:avLst/>
          </a:prstGeom>
        </p:spPr>
      </p:pic>
      <p:pic>
        <p:nvPicPr>
          <p:cNvPr id="5" name="Picture 4"/>
          <p:cNvPicPr>
            <a:picLocks noChangeAspect="1"/>
          </p:cNvPicPr>
          <p:nvPr/>
        </p:nvPicPr>
        <p:blipFill>
          <a:blip r:embed="rId3"/>
          <a:stretch>
            <a:fillRect/>
          </a:stretch>
        </p:blipFill>
        <p:spPr>
          <a:xfrm>
            <a:off x="5685853" y="2459545"/>
            <a:ext cx="5705475" cy="3324225"/>
          </a:xfrm>
          <a:prstGeom prst="rect">
            <a:avLst/>
          </a:prstGeom>
        </p:spPr>
      </p:pic>
      <p:sp>
        <p:nvSpPr>
          <p:cNvPr id="6" name="TextBox 5"/>
          <p:cNvSpPr txBox="1"/>
          <p:nvPr/>
        </p:nvSpPr>
        <p:spPr>
          <a:xfrm>
            <a:off x="1822461" y="5898070"/>
            <a:ext cx="1487908" cy="369332"/>
          </a:xfrm>
          <a:prstGeom prst="rect">
            <a:avLst/>
          </a:prstGeom>
          <a:noFill/>
        </p:spPr>
        <p:txBody>
          <a:bodyPr wrap="none" rtlCol="0">
            <a:spAutoFit/>
          </a:bodyPr>
          <a:lstStyle/>
          <a:p>
            <a:r>
              <a:rPr lang="en-US" dirty="0" smtClean="0"/>
              <a:t>Square root</a:t>
            </a:r>
            <a:endParaRPr lang="en-US" dirty="0"/>
          </a:p>
        </p:txBody>
      </p:sp>
      <p:sp>
        <p:nvSpPr>
          <p:cNvPr id="7" name="TextBox 6"/>
          <p:cNvSpPr txBox="1"/>
          <p:nvPr/>
        </p:nvSpPr>
        <p:spPr>
          <a:xfrm>
            <a:off x="7794636" y="5900046"/>
            <a:ext cx="1502334" cy="369332"/>
          </a:xfrm>
          <a:prstGeom prst="rect">
            <a:avLst/>
          </a:prstGeom>
          <a:noFill/>
        </p:spPr>
        <p:txBody>
          <a:bodyPr wrap="none" rtlCol="0">
            <a:spAutoFit/>
          </a:bodyPr>
          <a:lstStyle/>
          <a:p>
            <a:r>
              <a:rPr lang="en-US" dirty="0" smtClean="0"/>
              <a:t>Logarithmic</a:t>
            </a:r>
            <a:endParaRPr lang="en-US" dirty="0"/>
          </a:p>
        </p:txBody>
      </p:sp>
    </p:spTree>
    <p:extLst>
      <p:ext uri="{BB962C8B-B14F-4D97-AF65-F5344CB8AC3E}">
        <p14:creationId xmlns:p14="http://schemas.microsoft.com/office/powerpoint/2010/main" val="40200145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Vision</a:t>
            </a:r>
            <a:endParaRPr lang="en-US" dirty="0"/>
          </a:p>
        </p:txBody>
      </p:sp>
      <p:sp>
        <p:nvSpPr>
          <p:cNvPr id="3" name="Content Placeholder 2"/>
          <p:cNvSpPr>
            <a:spLocks noGrp="1"/>
          </p:cNvSpPr>
          <p:nvPr>
            <p:ph idx="1"/>
          </p:nvPr>
        </p:nvSpPr>
        <p:spPr/>
        <p:txBody>
          <a:bodyPr/>
          <a:lstStyle/>
          <a:p>
            <a:r>
              <a:rPr lang="en-US" dirty="0" smtClean="0"/>
              <a:t>In 1969</a:t>
            </a:r>
            <a:r>
              <a:rPr lang="en-US" dirty="0"/>
              <a:t>, Leonard </a:t>
            </a:r>
            <a:r>
              <a:rPr lang="en-US" dirty="0" err="1"/>
              <a:t>Kleinrock</a:t>
            </a:r>
            <a:r>
              <a:rPr lang="en-US" dirty="0"/>
              <a:t>, one of the chief scientists of </a:t>
            </a:r>
            <a:r>
              <a:rPr lang="en-US" dirty="0" smtClean="0"/>
              <a:t>the </a:t>
            </a:r>
            <a:r>
              <a:rPr lang="en-US" dirty="0"/>
              <a:t>one of the chief scientists of the original Advanced Research Projects </a:t>
            </a:r>
            <a:r>
              <a:rPr lang="en-US"/>
              <a:t>Agency </a:t>
            </a:r>
            <a:r>
              <a:rPr lang="en-US" smtClean="0"/>
              <a:t>Network (ARPANET) </a:t>
            </a:r>
            <a:r>
              <a:rPr lang="en-US" dirty="0" smtClean="0"/>
              <a:t>predicted Computer utilities like water, electricity</a:t>
            </a:r>
          </a:p>
          <a:p>
            <a:r>
              <a:rPr lang="en-US" dirty="0" smtClean="0"/>
              <a:t>don’t care where my servers are, who manages them, where my documents are stored, or where </a:t>
            </a:r>
            <a:r>
              <a:rPr lang="en-US" dirty="0"/>
              <a:t>my </a:t>
            </a:r>
            <a:r>
              <a:rPr lang="en-US" dirty="0" smtClean="0"/>
              <a:t>applications are hosted. I just want them always available and access them from any device </a:t>
            </a:r>
            <a:r>
              <a:rPr lang="en-US" dirty="0"/>
              <a:t>connected </a:t>
            </a:r>
            <a:r>
              <a:rPr lang="en-US" dirty="0" smtClean="0"/>
              <a:t>through Internet. And I am willing to pay for this service for as much as I need it.</a:t>
            </a:r>
          </a:p>
          <a:p>
            <a:r>
              <a:rPr lang="en-US" dirty="0"/>
              <a:t>IT services are traded as utilities in an open </a:t>
            </a:r>
            <a:r>
              <a:rPr lang="en-US" dirty="0" smtClean="0"/>
              <a:t>market</a:t>
            </a:r>
          </a:p>
          <a:p>
            <a:r>
              <a:rPr lang="en-US" dirty="0" smtClean="0"/>
              <a:t>No infrastructure needed on consumer side</a:t>
            </a:r>
          </a:p>
          <a:p>
            <a:endParaRPr lang="en-US" dirty="0"/>
          </a:p>
        </p:txBody>
      </p:sp>
    </p:spTree>
    <p:extLst>
      <p:ext uri="{BB962C8B-B14F-4D97-AF65-F5344CB8AC3E}">
        <p14:creationId xmlns:p14="http://schemas.microsoft.com/office/powerpoint/2010/main" val="16374851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1139" y="2557780"/>
            <a:ext cx="3307318" cy="3416300"/>
          </a:xfrm>
        </p:spPr>
        <p:txBody>
          <a:bodyPr/>
          <a:lstStyle/>
          <a:p>
            <a:pPr marL="0" indent="0">
              <a:buNone/>
            </a:pPr>
            <a:r>
              <a:rPr lang="en-US" b="1" dirty="0" smtClean="0"/>
              <a:t>Distributed Computing</a:t>
            </a:r>
            <a:r>
              <a:rPr lang="en-US" dirty="0" smtClean="0"/>
              <a:t>: </a:t>
            </a:r>
          </a:p>
          <a:p>
            <a:pPr marL="0" indent="0">
              <a:buNone/>
            </a:pPr>
            <a:r>
              <a:rPr lang="en-US" dirty="0" smtClean="0"/>
              <a:t>Collection of </a:t>
            </a:r>
          </a:p>
          <a:p>
            <a:pPr marL="0" indent="0">
              <a:buNone/>
            </a:pPr>
            <a:r>
              <a:rPr lang="en-US" dirty="0" smtClean="0"/>
              <a:t>independent computers</a:t>
            </a:r>
          </a:p>
          <a:p>
            <a:pPr marL="0" indent="0">
              <a:buNone/>
            </a:pPr>
            <a:r>
              <a:rPr lang="en-US" dirty="0" smtClean="0"/>
              <a:t>that </a:t>
            </a:r>
            <a:r>
              <a:rPr lang="en-US" dirty="0"/>
              <a:t>appears to its users </a:t>
            </a:r>
            <a:endParaRPr lang="en-US" dirty="0" smtClean="0"/>
          </a:p>
          <a:p>
            <a:pPr marL="0" indent="0">
              <a:buNone/>
            </a:pPr>
            <a:r>
              <a:rPr lang="en-US" dirty="0" smtClean="0"/>
              <a:t>as </a:t>
            </a:r>
            <a:r>
              <a:rPr lang="en-US" dirty="0"/>
              <a:t>a single coherent </a:t>
            </a:r>
            <a:endParaRPr lang="en-US" dirty="0" smtClean="0"/>
          </a:p>
          <a:p>
            <a:pPr marL="0" indent="0">
              <a:buNone/>
            </a:pPr>
            <a:r>
              <a:rPr lang="en-US" dirty="0" smtClean="0"/>
              <a:t>system</a:t>
            </a:r>
          </a:p>
          <a:p>
            <a:endParaRPr lang="en-US" dirty="0"/>
          </a:p>
          <a:p>
            <a:endParaRPr lang="en-US" dirty="0"/>
          </a:p>
        </p:txBody>
      </p:sp>
      <p:pic>
        <p:nvPicPr>
          <p:cNvPr id="4" name="Picture 3"/>
          <p:cNvPicPr>
            <a:picLocks noChangeAspect="1"/>
          </p:cNvPicPr>
          <p:nvPr/>
        </p:nvPicPr>
        <p:blipFill>
          <a:blip r:embed="rId2"/>
          <a:stretch>
            <a:fillRect/>
          </a:stretch>
        </p:blipFill>
        <p:spPr>
          <a:xfrm>
            <a:off x="3167253" y="755142"/>
            <a:ext cx="8820150" cy="5676900"/>
          </a:xfrm>
          <a:prstGeom prst="rect">
            <a:avLst/>
          </a:prstGeom>
        </p:spPr>
      </p:pic>
    </p:spTree>
    <p:extLst>
      <p:ext uri="{BB962C8B-B14F-4D97-AF65-F5344CB8AC3E}">
        <p14:creationId xmlns:p14="http://schemas.microsoft.com/office/powerpoint/2010/main" val="32876476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06767" y="685990"/>
            <a:ext cx="10129457" cy="5832112"/>
          </a:xfrm>
          <a:prstGeom prst="rect">
            <a:avLst/>
          </a:prstGeom>
        </p:spPr>
      </p:pic>
    </p:spTree>
    <p:extLst>
      <p:ext uri="{BB962C8B-B14F-4D97-AF65-F5344CB8AC3E}">
        <p14:creationId xmlns:p14="http://schemas.microsoft.com/office/powerpoint/2010/main" val="674801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Architectural Styles</a:t>
            </a:r>
            <a:endParaRPr lang="en-US" dirty="0"/>
          </a:p>
        </p:txBody>
      </p:sp>
      <p:pic>
        <p:nvPicPr>
          <p:cNvPr id="4" name="Picture 3"/>
          <p:cNvPicPr>
            <a:picLocks noChangeAspect="1"/>
          </p:cNvPicPr>
          <p:nvPr/>
        </p:nvPicPr>
        <p:blipFill>
          <a:blip r:embed="rId2"/>
          <a:stretch>
            <a:fillRect/>
          </a:stretch>
        </p:blipFill>
        <p:spPr>
          <a:xfrm>
            <a:off x="1036701" y="2697861"/>
            <a:ext cx="10191750" cy="3638550"/>
          </a:xfrm>
          <a:prstGeom prst="rect">
            <a:avLst/>
          </a:prstGeom>
        </p:spPr>
      </p:pic>
    </p:spTree>
    <p:extLst>
      <p:ext uri="{BB962C8B-B14F-4D97-AF65-F5344CB8AC3E}">
        <p14:creationId xmlns:p14="http://schemas.microsoft.com/office/powerpoint/2010/main" val="2399450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Architectural Styles</a:t>
            </a:r>
            <a:endParaRPr lang="en-US" dirty="0"/>
          </a:p>
        </p:txBody>
      </p:sp>
      <p:pic>
        <p:nvPicPr>
          <p:cNvPr id="5" name="Picture 4"/>
          <p:cNvPicPr>
            <a:picLocks noChangeAspect="1"/>
          </p:cNvPicPr>
          <p:nvPr/>
        </p:nvPicPr>
        <p:blipFill>
          <a:blip r:embed="rId2"/>
          <a:stretch>
            <a:fillRect/>
          </a:stretch>
        </p:blipFill>
        <p:spPr>
          <a:xfrm>
            <a:off x="0" y="2732191"/>
            <a:ext cx="6089904" cy="3767759"/>
          </a:xfrm>
          <a:prstGeom prst="rect">
            <a:avLst/>
          </a:prstGeom>
        </p:spPr>
      </p:pic>
      <p:sp>
        <p:nvSpPr>
          <p:cNvPr id="7" name="TextBox 6"/>
          <p:cNvSpPr txBox="1"/>
          <p:nvPr/>
        </p:nvSpPr>
        <p:spPr>
          <a:xfrm>
            <a:off x="2183177" y="2276856"/>
            <a:ext cx="1723549" cy="369332"/>
          </a:xfrm>
          <a:prstGeom prst="rect">
            <a:avLst/>
          </a:prstGeom>
          <a:noFill/>
        </p:spPr>
        <p:txBody>
          <a:bodyPr wrap="none" rtlCol="0">
            <a:spAutoFit/>
          </a:bodyPr>
          <a:lstStyle/>
          <a:p>
            <a:r>
              <a:rPr lang="en-US" dirty="0" smtClean="0"/>
              <a:t>Client - Server</a:t>
            </a:r>
            <a:endParaRPr lang="en-US" dirty="0"/>
          </a:p>
        </p:txBody>
      </p:sp>
      <p:sp>
        <p:nvSpPr>
          <p:cNvPr id="8" name="TextBox 7"/>
          <p:cNvSpPr txBox="1"/>
          <p:nvPr/>
        </p:nvSpPr>
        <p:spPr>
          <a:xfrm>
            <a:off x="7712249" y="2276856"/>
            <a:ext cx="1555234" cy="369332"/>
          </a:xfrm>
          <a:prstGeom prst="rect">
            <a:avLst/>
          </a:prstGeom>
          <a:noFill/>
        </p:spPr>
        <p:txBody>
          <a:bodyPr wrap="none" rtlCol="0">
            <a:spAutoFit/>
          </a:bodyPr>
          <a:lstStyle/>
          <a:p>
            <a:r>
              <a:rPr lang="en-US" dirty="0" smtClean="0"/>
              <a:t>Peer to Peer</a:t>
            </a:r>
            <a:endParaRPr lang="en-US" dirty="0"/>
          </a:p>
        </p:txBody>
      </p:sp>
      <p:pic>
        <p:nvPicPr>
          <p:cNvPr id="9" name="Picture 8"/>
          <p:cNvPicPr>
            <a:picLocks noChangeAspect="1"/>
          </p:cNvPicPr>
          <p:nvPr/>
        </p:nvPicPr>
        <p:blipFill>
          <a:blip r:embed="rId3"/>
          <a:stretch>
            <a:fillRect/>
          </a:stretch>
        </p:blipFill>
        <p:spPr>
          <a:xfrm>
            <a:off x="6170967" y="2732191"/>
            <a:ext cx="5640604" cy="3778424"/>
          </a:xfrm>
          <a:prstGeom prst="rect">
            <a:avLst/>
          </a:prstGeom>
        </p:spPr>
      </p:pic>
    </p:spTree>
    <p:extLst>
      <p:ext uri="{BB962C8B-B14F-4D97-AF65-F5344CB8AC3E}">
        <p14:creationId xmlns:p14="http://schemas.microsoft.com/office/powerpoint/2010/main" val="2116825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 Process Communication (IPC)</a:t>
            </a:r>
            <a:endParaRPr lang="en-US" dirty="0"/>
          </a:p>
        </p:txBody>
      </p:sp>
      <p:sp>
        <p:nvSpPr>
          <p:cNvPr id="3" name="Content Placeholder 2"/>
          <p:cNvSpPr>
            <a:spLocks noGrp="1"/>
          </p:cNvSpPr>
          <p:nvPr>
            <p:ph idx="1"/>
          </p:nvPr>
        </p:nvSpPr>
        <p:spPr/>
        <p:txBody>
          <a:bodyPr/>
          <a:lstStyle/>
          <a:p>
            <a:pPr marL="0" indent="0">
              <a:buNone/>
            </a:pPr>
            <a:r>
              <a:rPr lang="en-US" dirty="0" smtClean="0"/>
              <a:t>Message: </a:t>
            </a:r>
            <a:r>
              <a:rPr lang="en-US" dirty="0"/>
              <a:t>discrete amount of information that is passed from one entity to </a:t>
            </a:r>
            <a:r>
              <a:rPr lang="en-US" dirty="0" smtClean="0"/>
              <a:t>another</a:t>
            </a:r>
          </a:p>
          <a:p>
            <a:r>
              <a:rPr lang="en-US" dirty="0" smtClean="0"/>
              <a:t>Message passing: MPI, </a:t>
            </a:r>
            <a:r>
              <a:rPr lang="en-US" dirty="0" err="1" smtClean="0"/>
              <a:t>OpenMP</a:t>
            </a:r>
            <a:endParaRPr lang="en-US" dirty="0" smtClean="0"/>
          </a:p>
          <a:p>
            <a:r>
              <a:rPr lang="en-US" dirty="0" smtClean="0"/>
              <a:t>Remote Procedure call (RPC): marshaling parameters and return values</a:t>
            </a:r>
          </a:p>
          <a:p>
            <a:r>
              <a:rPr lang="en-US" dirty="0" smtClean="0"/>
              <a:t>Distributed objects: state management and lifetime – CORBA, COM, </a:t>
            </a:r>
            <a:r>
              <a:rPr lang="en-US" dirty="0" err="1" smtClean="0"/>
              <a:t>.Net</a:t>
            </a:r>
            <a:r>
              <a:rPr lang="en-US" dirty="0" smtClean="0"/>
              <a:t> </a:t>
            </a:r>
            <a:r>
              <a:rPr lang="en-US" dirty="0" err="1" smtClean="0"/>
              <a:t>Remoting</a:t>
            </a:r>
            <a:endParaRPr lang="en-US" dirty="0" smtClean="0"/>
          </a:p>
          <a:p>
            <a:r>
              <a:rPr lang="en-US" dirty="0" smtClean="0"/>
              <a:t>Distributed agents and active objects: </a:t>
            </a:r>
            <a:r>
              <a:rPr lang="en-US" dirty="0"/>
              <a:t>objects </a:t>
            </a:r>
            <a:r>
              <a:rPr lang="en-US" dirty="0" smtClean="0"/>
              <a:t>with control thread</a:t>
            </a:r>
          </a:p>
          <a:p>
            <a:r>
              <a:rPr lang="en-US" dirty="0" smtClean="0"/>
              <a:t>Web Services: RPC over HTTP, Simple Object Access Protocol (SOAP) or Representational State Transfer (REST) protocols</a:t>
            </a:r>
            <a:endParaRPr lang="en-US" dirty="0"/>
          </a:p>
        </p:txBody>
      </p:sp>
    </p:spTree>
    <p:extLst>
      <p:ext uri="{BB962C8B-B14F-4D97-AF65-F5344CB8AC3E}">
        <p14:creationId xmlns:p14="http://schemas.microsoft.com/office/powerpoint/2010/main" val="1871758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Messaging Models </a:t>
            </a:r>
            <a:endParaRPr lang="en-US" dirty="0"/>
          </a:p>
        </p:txBody>
      </p:sp>
      <p:sp>
        <p:nvSpPr>
          <p:cNvPr id="3" name="Content Placeholder 2"/>
          <p:cNvSpPr>
            <a:spLocks noGrp="1"/>
          </p:cNvSpPr>
          <p:nvPr>
            <p:ph idx="1"/>
          </p:nvPr>
        </p:nvSpPr>
        <p:spPr/>
        <p:txBody>
          <a:bodyPr/>
          <a:lstStyle/>
          <a:p>
            <a:r>
              <a:rPr lang="en-US" dirty="0" smtClean="0"/>
              <a:t>Point to point: </a:t>
            </a:r>
            <a:r>
              <a:rPr lang="en-US" dirty="0"/>
              <a:t>direct addressing to identify the message </a:t>
            </a:r>
            <a:r>
              <a:rPr lang="en-US" dirty="0" smtClean="0"/>
              <a:t>receiver, no central infrastructure, initiated by sender</a:t>
            </a:r>
          </a:p>
          <a:p>
            <a:pPr lvl="1"/>
            <a:r>
              <a:rPr lang="en-US" dirty="0" smtClean="0"/>
              <a:t>Direct</a:t>
            </a:r>
          </a:p>
          <a:p>
            <a:pPr lvl="1"/>
            <a:r>
              <a:rPr lang="en-US" dirty="0" smtClean="0"/>
              <a:t>Queue based</a:t>
            </a:r>
          </a:p>
          <a:p>
            <a:r>
              <a:rPr lang="en-US" dirty="0" smtClean="0"/>
              <a:t>Publish and subscribe: topic or event, one to many, </a:t>
            </a:r>
            <a:r>
              <a:rPr lang="en-US" dirty="0" err="1" smtClean="0"/>
              <a:t>kafka</a:t>
            </a:r>
            <a:endParaRPr lang="en-US" dirty="0" smtClean="0"/>
          </a:p>
          <a:p>
            <a:pPr lvl="1"/>
            <a:r>
              <a:rPr lang="en-US" dirty="0" smtClean="0"/>
              <a:t>Push: publisher notifies all interested subscribers</a:t>
            </a:r>
          </a:p>
          <a:p>
            <a:pPr lvl="1"/>
            <a:r>
              <a:rPr lang="en-US" dirty="0" smtClean="0"/>
              <a:t>Pull: subscriber poll for the messages of their interest</a:t>
            </a:r>
          </a:p>
          <a:p>
            <a:r>
              <a:rPr lang="en-US" dirty="0" smtClean="0"/>
              <a:t>Request-reply: each request has a reply, mostly point to point and not publish subscribe</a:t>
            </a:r>
          </a:p>
          <a:p>
            <a:endParaRPr lang="en-US" dirty="0"/>
          </a:p>
        </p:txBody>
      </p:sp>
    </p:spTree>
    <p:extLst>
      <p:ext uri="{BB962C8B-B14F-4D97-AF65-F5344CB8AC3E}">
        <p14:creationId xmlns:p14="http://schemas.microsoft.com/office/powerpoint/2010/main" val="674615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Technologies</a:t>
            </a:r>
            <a:endParaRPr lang="en-US" dirty="0"/>
          </a:p>
        </p:txBody>
      </p:sp>
      <p:sp>
        <p:nvSpPr>
          <p:cNvPr id="3" name="Content Placeholder 2"/>
          <p:cNvSpPr>
            <a:spLocks noGrp="1"/>
          </p:cNvSpPr>
          <p:nvPr>
            <p:ph idx="1"/>
          </p:nvPr>
        </p:nvSpPr>
        <p:spPr/>
        <p:txBody>
          <a:bodyPr/>
          <a:lstStyle/>
          <a:p>
            <a:r>
              <a:rPr lang="en-US" dirty="0" smtClean="0"/>
              <a:t>RPC: </a:t>
            </a:r>
            <a:r>
              <a:rPr lang="en-US" dirty="0" err="1" smtClean="0"/>
              <a:t>gRPC</a:t>
            </a:r>
            <a:endParaRPr lang="en-US" dirty="0" smtClean="0"/>
          </a:p>
          <a:p>
            <a:pPr lvl="1"/>
            <a:r>
              <a:rPr lang="en-US" dirty="0" smtClean="0"/>
              <a:t>Server procedures</a:t>
            </a:r>
          </a:p>
          <a:p>
            <a:pPr lvl="1"/>
            <a:r>
              <a:rPr lang="en-US" dirty="0" smtClean="0"/>
              <a:t>Register remote procedures with RPC Server</a:t>
            </a:r>
          </a:p>
          <a:p>
            <a:pPr lvl="1"/>
            <a:r>
              <a:rPr lang="en-US" dirty="0" smtClean="0"/>
              <a:t>Client invoking remote procedures</a:t>
            </a:r>
          </a:p>
          <a:p>
            <a:r>
              <a:rPr lang="en-US" dirty="0" smtClean="0"/>
              <a:t>Distributed Object Frameworks: proxy skeleton</a:t>
            </a:r>
          </a:p>
          <a:p>
            <a:pPr lvl="1"/>
            <a:r>
              <a:rPr lang="en-US" dirty="0" smtClean="0"/>
              <a:t>Objects distributed across heterogeneous network acting coherently</a:t>
            </a:r>
          </a:p>
          <a:p>
            <a:pPr lvl="1"/>
            <a:r>
              <a:rPr lang="en-US" dirty="0" smtClean="0"/>
              <a:t>Server registry of active objects is published</a:t>
            </a:r>
          </a:p>
          <a:p>
            <a:pPr lvl="1"/>
            <a:r>
              <a:rPr lang="en-US" dirty="0" smtClean="0"/>
              <a:t>Client accesses these objects using interfaces and invokes methods</a:t>
            </a:r>
            <a:endParaRPr lang="en-US" dirty="0"/>
          </a:p>
        </p:txBody>
      </p:sp>
    </p:spTree>
    <p:extLst>
      <p:ext uri="{BB962C8B-B14F-4D97-AF65-F5344CB8AC3E}">
        <p14:creationId xmlns:p14="http://schemas.microsoft.com/office/powerpoint/2010/main" val="2956874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Oriented Architecture (SOA)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Service is a unit of functionality (Don Box)</a:t>
            </a:r>
          </a:p>
          <a:p>
            <a:pPr lvl="1"/>
            <a:r>
              <a:rPr lang="en-US" dirty="0" smtClean="0"/>
              <a:t>Explicit boundaries</a:t>
            </a:r>
          </a:p>
          <a:p>
            <a:pPr lvl="1"/>
            <a:r>
              <a:rPr lang="en-US" dirty="0" smtClean="0"/>
              <a:t>Autonomous </a:t>
            </a:r>
          </a:p>
          <a:p>
            <a:pPr lvl="1"/>
            <a:r>
              <a:rPr lang="en-US" dirty="0" smtClean="0"/>
              <a:t>Expressed as schema </a:t>
            </a:r>
            <a:r>
              <a:rPr lang="en-US" dirty="0"/>
              <a:t>and contracts, not class or interface </a:t>
            </a:r>
            <a:r>
              <a:rPr lang="en-US" dirty="0" smtClean="0"/>
              <a:t>definitions</a:t>
            </a:r>
          </a:p>
          <a:p>
            <a:pPr lvl="1"/>
            <a:r>
              <a:rPr lang="en-US" dirty="0" smtClean="0"/>
              <a:t>Sematic </a:t>
            </a:r>
            <a:r>
              <a:rPr lang="en-US" dirty="0"/>
              <a:t>compatibility is determined based on </a:t>
            </a:r>
            <a:r>
              <a:rPr lang="en-US" dirty="0" smtClean="0"/>
              <a:t>policy</a:t>
            </a:r>
          </a:p>
          <a:p>
            <a:r>
              <a:rPr lang="en-US" dirty="0" smtClean="0"/>
              <a:t>Guiding Principles</a:t>
            </a:r>
          </a:p>
          <a:p>
            <a:pPr lvl="1"/>
            <a:r>
              <a:rPr lang="en-US" dirty="0" smtClean="0"/>
              <a:t>Standardized service contracts</a:t>
            </a:r>
          </a:p>
          <a:p>
            <a:pPr lvl="1"/>
            <a:r>
              <a:rPr lang="en-US" dirty="0" smtClean="0"/>
              <a:t>Loose coupling		</a:t>
            </a:r>
          </a:p>
          <a:p>
            <a:pPr lvl="1"/>
            <a:r>
              <a:rPr lang="en-US" dirty="0" smtClean="0"/>
              <a:t>Abstraction</a:t>
            </a:r>
          </a:p>
          <a:p>
            <a:pPr lvl="1"/>
            <a:r>
              <a:rPr lang="en-US" dirty="0" smtClean="0"/>
              <a:t>Reusability</a:t>
            </a:r>
          </a:p>
        </p:txBody>
      </p:sp>
      <p:pic>
        <p:nvPicPr>
          <p:cNvPr id="4" name="Picture 3"/>
          <p:cNvPicPr>
            <a:picLocks noChangeAspect="1"/>
          </p:cNvPicPr>
          <p:nvPr/>
        </p:nvPicPr>
        <p:blipFill>
          <a:blip r:embed="rId2"/>
          <a:stretch>
            <a:fillRect/>
          </a:stretch>
        </p:blipFill>
        <p:spPr>
          <a:xfrm>
            <a:off x="6117335" y="4634166"/>
            <a:ext cx="1896999" cy="1385634"/>
          </a:xfrm>
          <a:prstGeom prst="rect">
            <a:avLst/>
          </a:prstGeom>
        </p:spPr>
      </p:pic>
    </p:spTree>
    <p:extLst>
      <p:ext uri="{BB962C8B-B14F-4D97-AF65-F5344CB8AC3E}">
        <p14:creationId xmlns:p14="http://schemas.microsoft.com/office/powerpoint/2010/main" val="25106233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Services</a:t>
            </a:r>
            <a:endParaRPr lang="en-US" dirty="0"/>
          </a:p>
        </p:txBody>
      </p:sp>
      <p:pic>
        <p:nvPicPr>
          <p:cNvPr id="4" name="Picture 3"/>
          <p:cNvPicPr>
            <a:picLocks noChangeAspect="1"/>
          </p:cNvPicPr>
          <p:nvPr/>
        </p:nvPicPr>
        <p:blipFill>
          <a:blip r:embed="rId2"/>
          <a:stretch>
            <a:fillRect/>
          </a:stretch>
        </p:blipFill>
        <p:spPr>
          <a:xfrm>
            <a:off x="109727" y="2432547"/>
            <a:ext cx="6280785" cy="3576394"/>
          </a:xfrm>
          <a:prstGeom prst="rect">
            <a:avLst/>
          </a:prstGeom>
        </p:spPr>
      </p:pic>
      <p:pic>
        <p:nvPicPr>
          <p:cNvPr id="5" name="Picture 4"/>
          <p:cNvPicPr>
            <a:picLocks noChangeAspect="1"/>
          </p:cNvPicPr>
          <p:nvPr/>
        </p:nvPicPr>
        <p:blipFill>
          <a:blip r:embed="rId3"/>
          <a:stretch>
            <a:fillRect/>
          </a:stretch>
        </p:blipFill>
        <p:spPr>
          <a:xfrm>
            <a:off x="6390512" y="2752465"/>
            <a:ext cx="6082334" cy="2936557"/>
          </a:xfrm>
          <a:prstGeom prst="rect">
            <a:avLst/>
          </a:prstGeom>
        </p:spPr>
      </p:pic>
    </p:spTree>
    <p:extLst>
      <p:ext uri="{BB962C8B-B14F-4D97-AF65-F5344CB8AC3E}">
        <p14:creationId xmlns:p14="http://schemas.microsoft.com/office/powerpoint/2010/main" val="25590287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Abstraction and Virtualization</a:t>
            </a:r>
            <a:endParaRPr lang="en-US" dirty="0"/>
          </a:p>
        </p:txBody>
      </p:sp>
      <p:sp>
        <p:nvSpPr>
          <p:cNvPr id="3" name="Subtitle 2"/>
          <p:cNvSpPr>
            <a:spLocks noGrp="1"/>
          </p:cNvSpPr>
          <p:nvPr>
            <p:ph type="subTitle" idx="1"/>
          </p:nvPr>
        </p:nvSpPr>
        <p:spPr/>
        <p:txBody>
          <a:bodyPr/>
          <a:lstStyle/>
          <a:p>
            <a:r>
              <a:rPr lang="en-US" dirty="0" smtClean="0"/>
              <a:t>Sameer Mahajan</a:t>
            </a:r>
          </a:p>
          <a:p>
            <a:r>
              <a:rPr lang="en-US" dirty="0">
                <a:hlinkClick r:id="rId2"/>
              </a:rPr>
              <a:t>https://www.linkedin.com/in/sameersmahajan</a:t>
            </a:r>
            <a:r>
              <a:rPr lang="en-US" dirty="0" smtClean="0">
                <a:hlinkClick r:id="rId2"/>
              </a:rPr>
              <a:t>/</a:t>
            </a:r>
            <a:r>
              <a:rPr lang="en-US" dirty="0" smtClean="0"/>
              <a:t> </a:t>
            </a:r>
            <a:endParaRPr lang="en-US" dirty="0"/>
          </a:p>
        </p:txBody>
      </p:sp>
    </p:spTree>
    <p:extLst>
      <p:ext uri="{BB962C8B-B14F-4D97-AF65-F5344CB8AC3E}">
        <p14:creationId xmlns:p14="http://schemas.microsoft.com/office/powerpoint/2010/main" val="36654531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Internet plays important role</a:t>
            </a:r>
          </a:p>
          <a:p>
            <a:r>
              <a:rPr lang="en-US" dirty="0" err="1" smtClean="0"/>
              <a:t>Armbrust</a:t>
            </a:r>
            <a:r>
              <a:rPr lang="en-US" dirty="0" smtClean="0"/>
              <a:t>: </a:t>
            </a:r>
            <a:r>
              <a:rPr lang="en-US" dirty="0"/>
              <a:t>Cloud </a:t>
            </a:r>
            <a:r>
              <a:rPr lang="en-US" dirty="0" smtClean="0"/>
              <a:t>computing refers to both the applications delivered as services over the Internet and the </a:t>
            </a:r>
            <a:r>
              <a:rPr lang="en-US" dirty="0"/>
              <a:t>hardware </a:t>
            </a:r>
            <a:r>
              <a:rPr lang="en-US" dirty="0" smtClean="0"/>
              <a:t>and system software in the datacenters that provide those services.</a:t>
            </a:r>
          </a:p>
          <a:p>
            <a:r>
              <a:rPr lang="en-US" dirty="0" smtClean="0"/>
              <a:t>Gartner: </a:t>
            </a:r>
            <a:r>
              <a:rPr lang="en-US" dirty="0"/>
              <a:t>a style of </a:t>
            </a:r>
            <a:r>
              <a:rPr lang="en-US" dirty="0" smtClean="0"/>
              <a:t>computing in </a:t>
            </a:r>
            <a:r>
              <a:rPr lang="en-US" dirty="0"/>
              <a:t>which </a:t>
            </a:r>
            <a:r>
              <a:rPr lang="en-US" dirty="0" smtClean="0"/>
              <a:t>massively scalable IT-enabled </a:t>
            </a:r>
            <a:r>
              <a:rPr lang="en-US" dirty="0"/>
              <a:t>capabilities are </a:t>
            </a:r>
            <a:r>
              <a:rPr lang="en-US" dirty="0" smtClean="0"/>
              <a:t>delivered as </a:t>
            </a:r>
            <a:r>
              <a:rPr lang="en-US" dirty="0"/>
              <a:t>a service to external customers using Internet </a:t>
            </a:r>
            <a:r>
              <a:rPr lang="en-US" dirty="0" smtClean="0"/>
              <a:t>technologies</a:t>
            </a:r>
          </a:p>
          <a:p>
            <a:r>
              <a:rPr lang="en-US" dirty="0"/>
              <a:t>U.S. National Institute of Standards and Technology (</a:t>
            </a:r>
            <a:r>
              <a:rPr lang="en-US" dirty="0" smtClean="0"/>
              <a:t>NIST): </a:t>
            </a:r>
            <a:r>
              <a:rPr lang="en-US" dirty="0"/>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a:t>
            </a:r>
            <a:r>
              <a:rPr lang="en-US" dirty="0" smtClean="0"/>
              <a:t>.</a:t>
            </a:r>
          </a:p>
          <a:p>
            <a:r>
              <a:rPr lang="en-US" dirty="0" smtClean="0"/>
              <a:t>Zero </a:t>
            </a:r>
            <a:r>
              <a:rPr lang="en-US" dirty="0"/>
              <a:t>capital expenditure is necessary to get started</a:t>
            </a:r>
            <a:r>
              <a:rPr lang="en-US" dirty="0" smtClean="0"/>
              <a:t>.</a:t>
            </a:r>
            <a:endParaRPr lang="en-US" dirty="0"/>
          </a:p>
        </p:txBody>
      </p:sp>
    </p:spTree>
    <p:extLst>
      <p:ext uri="{BB962C8B-B14F-4D97-AF65-F5344CB8AC3E}">
        <p14:creationId xmlns:p14="http://schemas.microsoft.com/office/powerpoint/2010/main" val="3218474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653294" y="729757"/>
            <a:ext cx="10884658" cy="1088466"/>
          </a:xfrm>
          <a:prstGeom prst="rect">
            <a:avLst/>
          </a:prstGeom>
          <a:noFill/>
          <a:ln w="0">
            <a:noFill/>
          </a:ln>
        </p:spPr>
        <p:txBody>
          <a:bodyPr vert="horz" lIns="0" tIns="0" rIns="0" bIns="0" rtlCol="0" anchor="ctr">
            <a:noAutofit/>
          </a:bodyPr>
          <a:lstStyle/>
          <a:p>
            <a:pPr algn="ctr"/>
            <a:r>
              <a:rPr lang="en-GB" sz="3991" spc="-1" dirty="0">
                <a:latin typeface="Arial"/>
              </a:rPr>
              <a:t>Abstraction</a:t>
            </a:r>
          </a:p>
        </p:txBody>
      </p:sp>
      <p:sp>
        <p:nvSpPr>
          <p:cNvPr id="187" name="PlaceHolder 2"/>
          <p:cNvSpPr>
            <a:spLocks noGrp="1"/>
          </p:cNvSpPr>
          <p:nvPr>
            <p:ph/>
          </p:nvPr>
        </p:nvSpPr>
        <p:spPr>
          <a:xfrm>
            <a:off x="653294" y="2474828"/>
            <a:ext cx="10884658" cy="3918477"/>
          </a:xfrm>
          <a:prstGeom prst="rect">
            <a:avLst/>
          </a:prstGeom>
          <a:noFill/>
          <a:ln w="0">
            <a:noFill/>
          </a:ln>
        </p:spPr>
        <p:txBody>
          <a:bodyPr vert="horz" lIns="0" tIns="0" rIns="0" bIns="0" rtlCol="0" anchor="t">
            <a:normAutofit fontScale="91000" lnSpcReduction="10000"/>
          </a:bodyPr>
          <a:lstStyle/>
          <a:p>
            <a:pPr marL="522461" indent="-391846">
              <a:spcAft>
                <a:spcPts val="1282"/>
              </a:spcAft>
              <a:buClr>
                <a:srgbClr val="000000"/>
              </a:buClr>
              <a:buSzPct val="45000"/>
              <a:buFont typeface="Wingdings" charset="2"/>
              <a:buChar char=""/>
            </a:pPr>
            <a:r>
              <a:rPr lang="en-GB" sz="2903" spc="-1" dirty="0">
                <a:solidFill>
                  <a:schemeClr val="tx1"/>
                </a:solidFill>
                <a:latin typeface="Arial"/>
              </a:rPr>
              <a:t>Connecting multiple systems together leveraging their interfaces, not worrying about internal details</a:t>
            </a:r>
          </a:p>
          <a:p>
            <a:pPr marL="522461" indent="-391846">
              <a:spcAft>
                <a:spcPts val="1282"/>
              </a:spcAft>
              <a:buClr>
                <a:srgbClr val="000000"/>
              </a:buClr>
              <a:buSzPct val="45000"/>
              <a:buFont typeface="Wingdings" charset="2"/>
              <a:buChar char=""/>
            </a:pPr>
            <a:r>
              <a:rPr lang="en-GB" sz="2903" spc="-1" dirty="0" err="1">
                <a:solidFill>
                  <a:schemeClr val="tx1"/>
                </a:solidFill>
                <a:latin typeface="Arial"/>
              </a:rPr>
              <a:t>Uber</a:t>
            </a:r>
            <a:r>
              <a:rPr lang="en-GB" sz="2903" spc="-1" dirty="0">
                <a:solidFill>
                  <a:schemeClr val="tx1"/>
                </a:solidFill>
                <a:latin typeface="Arial"/>
              </a:rPr>
              <a:t> / Ola as an example for transportation service</a:t>
            </a:r>
          </a:p>
          <a:p>
            <a:pPr marL="522461" indent="-391846">
              <a:spcAft>
                <a:spcPts val="1282"/>
              </a:spcAft>
              <a:buClr>
                <a:srgbClr val="000000"/>
              </a:buClr>
              <a:buSzPct val="45000"/>
              <a:buFont typeface="Wingdings" charset="2"/>
              <a:buChar char=""/>
            </a:pPr>
            <a:r>
              <a:rPr lang="en-GB" sz="2903" spc="-1" dirty="0">
                <a:solidFill>
                  <a:schemeClr val="tx1"/>
                </a:solidFill>
                <a:latin typeface="Arial"/>
              </a:rPr>
              <a:t>OSI – 7 layers of networking</a:t>
            </a:r>
          </a:p>
          <a:p>
            <a:pPr marL="522461" indent="-391846">
              <a:spcAft>
                <a:spcPts val="1282"/>
              </a:spcAft>
              <a:buClr>
                <a:srgbClr val="000000"/>
              </a:buClr>
              <a:buSzPct val="45000"/>
              <a:buFont typeface="Wingdings" charset="2"/>
              <a:buChar char=""/>
            </a:pPr>
            <a:r>
              <a:rPr lang="en-GB" sz="2903" spc="-1" dirty="0">
                <a:solidFill>
                  <a:schemeClr val="tx1"/>
                </a:solidFill>
                <a:latin typeface="Arial"/>
              </a:rPr>
              <a:t>ODBC – abstracting databases</a:t>
            </a:r>
          </a:p>
          <a:p>
            <a:pPr marL="522461" indent="-391846">
              <a:spcAft>
                <a:spcPts val="1282"/>
              </a:spcAft>
              <a:buClr>
                <a:srgbClr val="000000"/>
              </a:buClr>
              <a:buSzPct val="45000"/>
              <a:buFont typeface="Wingdings" charset="2"/>
              <a:buChar char=""/>
            </a:pPr>
            <a:r>
              <a:rPr lang="en-GB" sz="2903" spc="-1" dirty="0">
                <a:solidFill>
                  <a:schemeClr val="tx1"/>
                </a:solidFill>
                <a:latin typeface="Arial"/>
              </a:rPr>
              <a:t>OpenGL – images</a:t>
            </a:r>
          </a:p>
          <a:p>
            <a:pPr marL="522461" indent="-391846">
              <a:spcAft>
                <a:spcPts val="1282"/>
              </a:spcAft>
              <a:buClr>
                <a:srgbClr val="000000"/>
              </a:buClr>
              <a:buSzPct val="45000"/>
              <a:buFont typeface="Wingdings" charset="2"/>
              <a:buChar char=""/>
            </a:pPr>
            <a:r>
              <a:rPr lang="en-GB" sz="2903" spc="-1" dirty="0">
                <a:solidFill>
                  <a:schemeClr val="tx1"/>
                </a:solidFill>
                <a:latin typeface="Arial"/>
              </a:rPr>
              <a:t>Internet is an abstraction layer to cloud computing</a:t>
            </a:r>
          </a:p>
          <a:p>
            <a:pPr marL="522461" indent="-391846">
              <a:spcAft>
                <a:spcPts val="1282"/>
              </a:spcAft>
              <a:buClr>
                <a:srgbClr val="000000"/>
              </a:buClr>
              <a:buSzPct val="45000"/>
              <a:buFont typeface="Wingdings" charset="2"/>
              <a:buChar char=""/>
            </a:pPr>
            <a:r>
              <a:rPr lang="en-GB" sz="2903" spc="-1" dirty="0">
                <a:solidFill>
                  <a:schemeClr val="tx1"/>
                </a:solidFill>
                <a:latin typeface="Arial"/>
              </a:rPr>
              <a:t>Translation from abstraction layer to underlying physical layer</a:t>
            </a:r>
          </a:p>
        </p:txBody>
      </p:sp>
    </p:spTree>
    <p:extLst>
      <p:ext uri="{BB962C8B-B14F-4D97-AF65-F5344CB8AC3E}">
        <p14:creationId xmlns:p14="http://schemas.microsoft.com/office/powerpoint/2010/main" val="3843532849"/>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Picture 187"/>
          <p:cNvPicPr/>
          <p:nvPr/>
        </p:nvPicPr>
        <p:blipFill>
          <a:blip r:embed="rId2"/>
          <a:stretch/>
        </p:blipFill>
        <p:spPr>
          <a:xfrm>
            <a:off x="3918691" y="899542"/>
            <a:ext cx="4133558" cy="5365266"/>
          </a:xfrm>
          <a:prstGeom prst="rect">
            <a:avLst/>
          </a:prstGeom>
          <a:ln w="18000">
            <a:noFill/>
          </a:ln>
        </p:spPr>
      </p:pic>
      <p:sp>
        <p:nvSpPr>
          <p:cNvPr id="189" name="TextBox 188"/>
          <p:cNvSpPr txBox="1"/>
          <p:nvPr/>
        </p:nvSpPr>
        <p:spPr>
          <a:xfrm>
            <a:off x="826312" y="2078391"/>
            <a:ext cx="2369515" cy="728401"/>
          </a:xfrm>
          <a:prstGeom prst="rect">
            <a:avLst/>
          </a:prstGeom>
          <a:noFill/>
          <a:ln w="18000">
            <a:noFill/>
          </a:ln>
        </p:spPr>
        <p:txBody>
          <a:bodyPr lIns="108847" tIns="54423" rIns="108847" bIns="54423" anchor="t">
            <a:noAutofit/>
          </a:bodyPr>
          <a:lstStyle/>
          <a:p>
            <a:r>
              <a:rPr lang="en-GB" sz="2177" spc="-1" dirty="0" smtClean="0">
                <a:latin typeface="Arial"/>
              </a:rPr>
              <a:t>Vendor</a:t>
            </a:r>
            <a:endParaRPr lang="en-GB" sz="2177" spc="-1" dirty="0">
              <a:latin typeface="Arial"/>
            </a:endParaRPr>
          </a:p>
          <a:p>
            <a:r>
              <a:rPr lang="en-GB" sz="2177" spc="-1" dirty="0">
                <a:latin typeface="Arial"/>
              </a:rPr>
              <a:t>Interconnection</a:t>
            </a:r>
          </a:p>
        </p:txBody>
      </p:sp>
      <p:sp>
        <p:nvSpPr>
          <p:cNvPr id="4" name="TextBox 3"/>
          <p:cNvSpPr txBox="1"/>
          <p:nvPr/>
        </p:nvSpPr>
        <p:spPr>
          <a:xfrm>
            <a:off x="940612" y="899542"/>
            <a:ext cx="2369515" cy="728401"/>
          </a:xfrm>
          <a:prstGeom prst="rect">
            <a:avLst/>
          </a:prstGeom>
          <a:noFill/>
          <a:ln w="18000">
            <a:noFill/>
          </a:ln>
        </p:spPr>
        <p:txBody>
          <a:bodyPr lIns="108847" tIns="54423" rIns="108847" bIns="54423" anchor="t">
            <a:noAutofit/>
          </a:bodyPr>
          <a:lstStyle/>
          <a:p>
            <a:r>
              <a:rPr lang="en-GB" sz="2177" spc="-1" dirty="0">
                <a:solidFill>
                  <a:schemeClr val="bg1"/>
                </a:solidFill>
                <a:latin typeface="Arial"/>
              </a:rPr>
              <a:t>Open Systems</a:t>
            </a:r>
          </a:p>
          <a:p>
            <a:r>
              <a:rPr lang="en-GB" sz="2177" spc="-1" dirty="0">
                <a:solidFill>
                  <a:schemeClr val="bg1"/>
                </a:solidFill>
                <a:latin typeface="Arial"/>
              </a:rPr>
              <a:t>Interconnection</a:t>
            </a:r>
          </a:p>
        </p:txBody>
      </p:sp>
      <p:sp>
        <p:nvSpPr>
          <p:cNvPr id="5" name="TextBox 4"/>
          <p:cNvSpPr txBox="1"/>
          <p:nvPr/>
        </p:nvSpPr>
        <p:spPr>
          <a:xfrm>
            <a:off x="826312" y="3257240"/>
            <a:ext cx="2369515" cy="728401"/>
          </a:xfrm>
          <a:prstGeom prst="rect">
            <a:avLst/>
          </a:prstGeom>
          <a:noFill/>
          <a:ln w="18000">
            <a:noFill/>
          </a:ln>
        </p:spPr>
        <p:txBody>
          <a:bodyPr lIns="108847" tIns="54423" rIns="108847" bIns="54423" anchor="t">
            <a:noAutofit/>
          </a:bodyPr>
          <a:lstStyle/>
          <a:p>
            <a:r>
              <a:rPr lang="en-GB" sz="2177" spc="-1" dirty="0" smtClean="0">
                <a:latin typeface="Arial"/>
              </a:rPr>
              <a:t>Layer</a:t>
            </a:r>
            <a:endParaRPr lang="en-GB" sz="2177" spc="-1" dirty="0">
              <a:latin typeface="Arial"/>
            </a:endParaRPr>
          </a:p>
          <a:p>
            <a:r>
              <a:rPr lang="en-GB" sz="2177" spc="-1" dirty="0">
                <a:latin typeface="Arial"/>
              </a:rPr>
              <a:t>Interconnection</a:t>
            </a:r>
          </a:p>
        </p:txBody>
      </p:sp>
      <p:sp>
        <p:nvSpPr>
          <p:cNvPr id="6" name="TextBox 5"/>
          <p:cNvSpPr txBox="1"/>
          <p:nvPr/>
        </p:nvSpPr>
        <p:spPr>
          <a:xfrm>
            <a:off x="826312" y="4436089"/>
            <a:ext cx="2369515" cy="728401"/>
          </a:xfrm>
          <a:prstGeom prst="rect">
            <a:avLst/>
          </a:prstGeom>
          <a:noFill/>
          <a:ln w="18000">
            <a:noFill/>
          </a:ln>
        </p:spPr>
        <p:txBody>
          <a:bodyPr lIns="108847" tIns="54423" rIns="108847" bIns="54423" anchor="t">
            <a:noAutofit/>
          </a:bodyPr>
          <a:lstStyle/>
          <a:p>
            <a:r>
              <a:rPr lang="en-GB" sz="2177" spc="-1" dirty="0" smtClean="0">
                <a:latin typeface="Arial"/>
              </a:rPr>
              <a:t>Independent development at each layer</a:t>
            </a:r>
            <a:endParaRPr lang="en-GB" sz="2177" spc="-1" dirty="0">
              <a:latin typeface="Arial"/>
            </a:endParaRPr>
          </a:p>
        </p:txBody>
      </p:sp>
    </p:spTree>
    <p:extLst>
      <p:ext uri="{BB962C8B-B14F-4D97-AF65-F5344CB8AC3E}">
        <p14:creationId xmlns:p14="http://schemas.microsoft.com/office/powerpoint/2010/main" val="2033034174"/>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Picture 189"/>
          <p:cNvPicPr/>
          <p:nvPr/>
        </p:nvPicPr>
        <p:blipFill>
          <a:blip r:embed="rId2"/>
          <a:stretch/>
        </p:blipFill>
        <p:spPr>
          <a:xfrm>
            <a:off x="3245149" y="88819"/>
            <a:ext cx="5851592" cy="6773305"/>
          </a:xfrm>
          <a:prstGeom prst="rect">
            <a:avLst/>
          </a:prstGeom>
          <a:ln w="18000">
            <a:noFill/>
          </a:ln>
        </p:spPr>
      </p:pic>
      <p:sp>
        <p:nvSpPr>
          <p:cNvPr id="191" name="TextBox 190"/>
          <p:cNvSpPr txBox="1"/>
          <p:nvPr/>
        </p:nvSpPr>
        <p:spPr>
          <a:xfrm>
            <a:off x="872793" y="862772"/>
            <a:ext cx="2181721" cy="728401"/>
          </a:xfrm>
          <a:prstGeom prst="rect">
            <a:avLst/>
          </a:prstGeom>
          <a:noFill/>
          <a:ln w="18000">
            <a:noFill/>
          </a:ln>
        </p:spPr>
        <p:txBody>
          <a:bodyPr lIns="108847" tIns="54423" rIns="108847" bIns="54423" anchor="t">
            <a:noAutofit/>
          </a:bodyPr>
          <a:lstStyle/>
          <a:p>
            <a:r>
              <a:rPr lang="en-GB" sz="2177" spc="-1" dirty="0">
                <a:solidFill>
                  <a:schemeClr val="bg1"/>
                </a:solidFill>
                <a:latin typeface="Arial"/>
              </a:rPr>
              <a:t>Open </a:t>
            </a:r>
            <a:r>
              <a:rPr lang="en-GB" sz="2177" spc="-1" dirty="0" err="1">
                <a:solidFill>
                  <a:schemeClr val="bg1"/>
                </a:solidFill>
                <a:latin typeface="Arial"/>
              </a:rPr>
              <a:t>DataBase</a:t>
            </a:r>
            <a:endParaRPr lang="en-GB" sz="2177" spc="-1" dirty="0">
              <a:solidFill>
                <a:schemeClr val="bg1"/>
              </a:solidFill>
              <a:latin typeface="Arial"/>
            </a:endParaRPr>
          </a:p>
          <a:p>
            <a:r>
              <a:rPr lang="en-GB" sz="2177" spc="-1" dirty="0">
                <a:solidFill>
                  <a:schemeClr val="bg1"/>
                </a:solidFill>
                <a:latin typeface="Arial"/>
              </a:rPr>
              <a:t>Connection</a:t>
            </a:r>
          </a:p>
        </p:txBody>
      </p:sp>
      <p:sp>
        <p:nvSpPr>
          <p:cNvPr id="192" name="TextBox 191"/>
          <p:cNvSpPr txBox="1"/>
          <p:nvPr/>
        </p:nvSpPr>
        <p:spPr>
          <a:xfrm>
            <a:off x="768018" y="4577942"/>
            <a:ext cx="1783342" cy="418842"/>
          </a:xfrm>
          <a:prstGeom prst="rect">
            <a:avLst/>
          </a:prstGeom>
          <a:noFill/>
          <a:ln w="18000">
            <a:noFill/>
          </a:ln>
        </p:spPr>
        <p:txBody>
          <a:bodyPr lIns="108847" tIns="54423" rIns="108847" bIns="54423" anchor="t">
            <a:noAutofit/>
          </a:bodyPr>
          <a:lstStyle/>
          <a:p>
            <a:r>
              <a:rPr lang="en-GB" sz="2177" spc="-1" dirty="0">
                <a:latin typeface="Arial"/>
              </a:rPr>
              <a:t>ODBC driver</a:t>
            </a:r>
          </a:p>
        </p:txBody>
      </p:sp>
      <p:sp>
        <p:nvSpPr>
          <p:cNvPr id="5" name="TextBox 4"/>
          <p:cNvSpPr txBox="1"/>
          <p:nvPr/>
        </p:nvSpPr>
        <p:spPr>
          <a:xfrm>
            <a:off x="768018" y="2603803"/>
            <a:ext cx="1783342" cy="418842"/>
          </a:xfrm>
          <a:prstGeom prst="rect">
            <a:avLst/>
          </a:prstGeom>
          <a:noFill/>
          <a:ln w="18000">
            <a:noFill/>
          </a:ln>
        </p:spPr>
        <p:txBody>
          <a:bodyPr lIns="108847" tIns="54423" rIns="108847" bIns="54423" anchor="t">
            <a:noAutofit/>
          </a:bodyPr>
          <a:lstStyle/>
          <a:p>
            <a:r>
              <a:rPr lang="en-GB" sz="2177" spc="-1" dirty="0" err="1" smtClean="0">
                <a:latin typeface="Arial"/>
              </a:rPr>
              <a:t>Config</a:t>
            </a:r>
            <a:r>
              <a:rPr lang="en-GB" sz="2177" spc="-1" dirty="0" smtClean="0">
                <a:latin typeface="Arial"/>
              </a:rPr>
              <a:t> change</a:t>
            </a:r>
            <a:endParaRPr lang="en-GB" sz="2177" spc="-1" dirty="0">
              <a:latin typeface="Arial"/>
            </a:endParaRPr>
          </a:p>
        </p:txBody>
      </p:sp>
    </p:spTree>
    <p:extLst>
      <p:ext uri="{BB962C8B-B14F-4D97-AF65-F5344CB8AC3E}">
        <p14:creationId xmlns:p14="http://schemas.microsoft.com/office/powerpoint/2010/main" val="452815797"/>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Picture 192"/>
          <p:cNvPicPr/>
          <p:nvPr/>
        </p:nvPicPr>
        <p:blipFill>
          <a:blip r:embed="rId2"/>
          <a:stretch/>
        </p:blipFill>
        <p:spPr>
          <a:xfrm>
            <a:off x="3452392" y="58342"/>
            <a:ext cx="5436669" cy="6834695"/>
          </a:xfrm>
          <a:prstGeom prst="rect">
            <a:avLst/>
          </a:prstGeom>
          <a:ln w="18000">
            <a:noFill/>
          </a:ln>
        </p:spPr>
      </p:pic>
      <p:sp>
        <p:nvSpPr>
          <p:cNvPr id="194" name="TextBox 193"/>
          <p:cNvSpPr txBox="1"/>
          <p:nvPr/>
        </p:nvSpPr>
        <p:spPr>
          <a:xfrm>
            <a:off x="914944" y="2798394"/>
            <a:ext cx="1942556" cy="1037961"/>
          </a:xfrm>
          <a:prstGeom prst="rect">
            <a:avLst/>
          </a:prstGeom>
          <a:noFill/>
          <a:ln w="18000">
            <a:noFill/>
          </a:ln>
        </p:spPr>
        <p:txBody>
          <a:bodyPr lIns="108847" tIns="54423" rIns="108847" bIns="54423" anchor="t">
            <a:noAutofit/>
          </a:bodyPr>
          <a:lstStyle/>
          <a:p>
            <a:r>
              <a:rPr lang="en-GB" sz="2177" spc="-1" dirty="0" smtClean="0">
                <a:latin typeface="Arial"/>
              </a:rPr>
              <a:t>Application development</a:t>
            </a:r>
          </a:p>
          <a:p>
            <a:r>
              <a:rPr lang="en-GB" sz="2177" spc="-1" dirty="0" smtClean="0">
                <a:latin typeface="Arial"/>
              </a:rPr>
              <a:t>and</a:t>
            </a:r>
          </a:p>
          <a:p>
            <a:r>
              <a:rPr lang="en-GB" sz="2177" spc="-1" dirty="0" smtClean="0">
                <a:latin typeface="Arial"/>
              </a:rPr>
              <a:t>Display adapter</a:t>
            </a:r>
            <a:endParaRPr lang="en-GB" sz="2177" spc="-1" dirty="0">
              <a:latin typeface="Arial"/>
            </a:endParaRPr>
          </a:p>
        </p:txBody>
      </p:sp>
      <p:sp>
        <p:nvSpPr>
          <p:cNvPr id="4" name="TextBox 3"/>
          <p:cNvSpPr txBox="1"/>
          <p:nvPr/>
        </p:nvSpPr>
        <p:spPr>
          <a:xfrm>
            <a:off x="1029244" y="702894"/>
            <a:ext cx="1663664" cy="1037961"/>
          </a:xfrm>
          <a:prstGeom prst="rect">
            <a:avLst/>
          </a:prstGeom>
          <a:noFill/>
          <a:ln w="18000">
            <a:noFill/>
          </a:ln>
        </p:spPr>
        <p:txBody>
          <a:bodyPr lIns="108847" tIns="54423" rIns="108847" bIns="54423" anchor="t">
            <a:noAutofit/>
          </a:bodyPr>
          <a:lstStyle/>
          <a:p>
            <a:r>
              <a:rPr lang="en-GB" sz="2177" spc="-1" dirty="0">
                <a:solidFill>
                  <a:schemeClr val="bg1"/>
                </a:solidFill>
                <a:latin typeface="Arial"/>
              </a:rPr>
              <a:t>Open</a:t>
            </a:r>
          </a:p>
          <a:p>
            <a:r>
              <a:rPr lang="en-GB" sz="2177" spc="-1" dirty="0">
                <a:solidFill>
                  <a:schemeClr val="bg1"/>
                </a:solidFill>
                <a:latin typeface="Arial"/>
              </a:rPr>
              <a:t>Graphics</a:t>
            </a:r>
          </a:p>
          <a:p>
            <a:r>
              <a:rPr lang="en-GB" sz="2177" spc="-1" dirty="0">
                <a:solidFill>
                  <a:schemeClr val="bg1"/>
                </a:solidFill>
                <a:latin typeface="Arial"/>
              </a:rPr>
              <a:t>Library</a:t>
            </a:r>
          </a:p>
        </p:txBody>
      </p:sp>
    </p:spTree>
    <p:extLst>
      <p:ext uri="{BB962C8B-B14F-4D97-AF65-F5344CB8AC3E}">
        <p14:creationId xmlns:p14="http://schemas.microsoft.com/office/powerpoint/2010/main" val="3071337001"/>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609755" y="272987"/>
            <a:ext cx="10971300" cy="1145066"/>
          </a:xfrm>
          <a:prstGeom prst="rect">
            <a:avLst/>
          </a:prstGeom>
          <a:noFill/>
          <a:ln w="0">
            <a:noFill/>
          </a:ln>
        </p:spPr>
        <p:txBody>
          <a:bodyPr vert="horz" lIns="0" tIns="0" rIns="0" bIns="0" rtlCol="0" anchor="ctr">
            <a:noAutofit/>
          </a:bodyPr>
          <a:lstStyle/>
          <a:p>
            <a:pPr algn="ctr"/>
            <a:r>
              <a:rPr lang="en-GB" sz="3991" spc="-1">
                <a:latin typeface="Arial"/>
              </a:rPr>
              <a:t>Virtualization</a:t>
            </a:r>
          </a:p>
        </p:txBody>
      </p:sp>
      <p:sp>
        <p:nvSpPr>
          <p:cNvPr id="196" name="PlaceHolder 2"/>
          <p:cNvSpPr>
            <a:spLocks noGrp="1"/>
          </p:cNvSpPr>
          <p:nvPr>
            <p:ph/>
          </p:nvPr>
        </p:nvSpPr>
        <p:spPr>
          <a:xfrm>
            <a:off x="545747" y="2518799"/>
            <a:ext cx="10971300" cy="3976819"/>
          </a:xfrm>
          <a:prstGeom prst="rect">
            <a:avLst/>
          </a:prstGeom>
          <a:noFill/>
          <a:ln w="0">
            <a:noFill/>
          </a:ln>
        </p:spPr>
        <p:txBody>
          <a:bodyPr vert="horz" lIns="0" tIns="0" rIns="0" bIns="0" rtlCol="0" anchor="t">
            <a:normAutofit lnSpcReduction="10000"/>
          </a:bodyPr>
          <a:lstStyle/>
          <a:p>
            <a:pPr marL="522461" indent="-391846">
              <a:spcAft>
                <a:spcPts val="1282"/>
              </a:spcAft>
              <a:buClr>
                <a:srgbClr val="000000"/>
              </a:buClr>
              <a:buSzPct val="45000"/>
              <a:buFont typeface="Wingdings" charset="2"/>
              <a:buChar char=""/>
            </a:pPr>
            <a:r>
              <a:rPr lang="en-GB" sz="2903" spc="-1" dirty="0">
                <a:solidFill>
                  <a:schemeClr val="tx1"/>
                </a:solidFill>
                <a:latin typeface="Arial"/>
              </a:rPr>
              <a:t>Abstraction of hardware, runtime environments, storage and networking</a:t>
            </a:r>
          </a:p>
          <a:p>
            <a:pPr marL="522461" indent="-391846">
              <a:spcAft>
                <a:spcPts val="1282"/>
              </a:spcAft>
              <a:buClr>
                <a:srgbClr val="000000"/>
              </a:buClr>
              <a:buSzPct val="45000"/>
              <a:buFont typeface="Wingdings" charset="2"/>
              <a:buChar char=""/>
            </a:pPr>
            <a:r>
              <a:rPr lang="en-GB" sz="2903" spc="-1" dirty="0">
                <a:solidFill>
                  <a:schemeClr val="tx1"/>
                </a:solidFill>
                <a:latin typeface="Arial"/>
              </a:rPr>
              <a:t>Began in 1960s but widely adopted since 2000s</a:t>
            </a:r>
          </a:p>
          <a:p>
            <a:pPr marL="522461" indent="-391846">
              <a:spcAft>
                <a:spcPts val="1282"/>
              </a:spcAft>
              <a:buClr>
                <a:srgbClr val="000000"/>
              </a:buClr>
              <a:buSzPct val="45000"/>
              <a:buFont typeface="Wingdings" charset="2"/>
              <a:buChar char=""/>
            </a:pPr>
            <a:r>
              <a:rPr lang="en-GB" sz="2903" spc="-1" dirty="0">
                <a:solidFill>
                  <a:schemeClr val="tx1"/>
                </a:solidFill>
                <a:latin typeface="Arial"/>
              </a:rPr>
              <a:t>Physical Host – virtual guest, 1 physical server hosting tens of virtual guests</a:t>
            </a:r>
          </a:p>
          <a:p>
            <a:pPr marL="522461" indent="-391846">
              <a:spcAft>
                <a:spcPts val="1282"/>
              </a:spcAft>
              <a:buClr>
                <a:srgbClr val="000000"/>
              </a:buClr>
              <a:buSzPct val="45000"/>
              <a:buFont typeface="Wingdings" charset="2"/>
              <a:buChar char=""/>
            </a:pPr>
            <a:r>
              <a:rPr lang="en-GB" sz="2903" spc="-1" dirty="0">
                <a:solidFill>
                  <a:schemeClr val="tx1"/>
                </a:solidFill>
                <a:latin typeface="Arial"/>
              </a:rPr>
              <a:t>Virtual machine (VM) instances operate in complete isolation of each other</a:t>
            </a:r>
          </a:p>
          <a:p>
            <a:pPr marL="522461" indent="-391846">
              <a:spcAft>
                <a:spcPts val="1282"/>
              </a:spcAft>
              <a:buClr>
                <a:srgbClr val="000000"/>
              </a:buClr>
              <a:buSzPct val="45000"/>
              <a:buFont typeface="Wingdings" charset="2"/>
              <a:buChar char=""/>
            </a:pPr>
            <a:r>
              <a:rPr lang="en-GB" sz="2903" spc="-1" dirty="0">
                <a:solidFill>
                  <a:schemeClr val="tx1"/>
                </a:solidFill>
                <a:latin typeface="Arial"/>
              </a:rPr>
              <a:t>Customized software stack on demand in each VM instance</a:t>
            </a:r>
          </a:p>
        </p:txBody>
      </p:sp>
    </p:spTree>
    <p:extLst>
      <p:ext uri="{BB962C8B-B14F-4D97-AF65-F5344CB8AC3E}">
        <p14:creationId xmlns:p14="http://schemas.microsoft.com/office/powerpoint/2010/main" val="1099778318"/>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Picture 196"/>
          <p:cNvPicPr/>
          <p:nvPr/>
        </p:nvPicPr>
        <p:blipFill>
          <a:blip r:embed="rId2"/>
          <a:stretch/>
        </p:blipFill>
        <p:spPr>
          <a:xfrm>
            <a:off x="2663914" y="861201"/>
            <a:ext cx="7142077" cy="5375280"/>
          </a:xfrm>
          <a:prstGeom prst="rect">
            <a:avLst/>
          </a:prstGeom>
          <a:ln w="18000">
            <a:noFill/>
          </a:ln>
        </p:spPr>
      </p:pic>
    </p:spTree>
    <p:extLst>
      <p:ext uri="{BB962C8B-B14F-4D97-AF65-F5344CB8AC3E}">
        <p14:creationId xmlns:p14="http://schemas.microsoft.com/office/powerpoint/2010/main" val="1625508768"/>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609755" y="272987"/>
            <a:ext cx="10971300" cy="1145066"/>
          </a:xfrm>
          <a:prstGeom prst="rect">
            <a:avLst/>
          </a:prstGeom>
          <a:noFill/>
          <a:ln w="0">
            <a:noFill/>
          </a:ln>
        </p:spPr>
        <p:txBody>
          <a:bodyPr vert="horz" lIns="0" tIns="0" rIns="0" bIns="0" rtlCol="0" anchor="ctr">
            <a:noAutofit/>
          </a:bodyPr>
          <a:lstStyle/>
          <a:p>
            <a:pPr algn="ctr"/>
            <a:r>
              <a:rPr lang="en-GB" sz="3991" spc="-1">
                <a:latin typeface="Arial"/>
              </a:rPr>
              <a:t>Factors</a:t>
            </a:r>
          </a:p>
        </p:txBody>
      </p:sp>
      <p:sp>
        <p:nvSpPr>
          <p:cNvPr id="199" name="PlaceHolder 2"/>
          <p:cNvSpPr>
            <a:spLocks noGrp="1"/>
          </p:cNvSpPr>
          <p:nvPr>
            <p:ph/>
          </p:nvPr>
        </p:nvSpPr>
        <p:spPr>
          <a:xfrm>
            <a:off x="609755" y="2235335"/>
            <a:ext cx="10971300" cy="3976819"/>
          </a:xfrm>
          <a:prstGeom prst="rect">
            <a:avLst/>
          </a:prstGeom>
          <a:noFill/>
          <a:ln w="0">
            <a:noFill/>
          </a:ln>
        </p:spPr>
        <p:txBody>
          <a:bodyPr vert="horz" lIns="0" tIns="0" rIns="0" bIns="0" rtlCol="0" anchor="t">
            <a:normAutofit/>
          </a:bodyPr>
          <a:lstStyle/>
          <a:p>
            <a:pPr marL="522461" indent="-391846">
              <a:spcAft>
                <a:spcPts val="1282"/>
              </a:spcAft>
              <a:buClr>
                <a:srgbClr val="000000"/>
              </a:buClr>
              <a:buSzPct val="45000"/>
              <a:buFont typeface="Wingdings" charset="2"/>
              <a:buChar char=""/>
            </a:pPr>
            <a:r>
              <a:rPr lang="en-GB" sz="2903" spc="-1" dirty="0">
                <a:solidFill>
                  <a:schemeClr val="tx1"/>
                </a:solidFill>
                <a:latin typeface="Arial"/>
              </a:rPr>
              <a:t>Increased computing capacity: server can host tens of VMs</a:t>
            </a:r>
          </a:p>
          <a:p>
            <a:pPr marL="522461" indent="-391846">
              <a:spcAft>
                <a:spcPts val="1282"/>
              </a:spcAft>
              <a:buClr>
                <a:srgbClr val="000000"/>
              </a:buClr>
              <a:buSzPct val="45000"/>
              <a:buFont typeface="Wingdings" charset="2"/>
              <a:buChar char=""/>
            </a:pPr>
            <a:r>
              <a:rPr lang="en-GB" sz="2903" spc="-1" dirty="0">
                <a:solidFill>
                  <a:schemeClr val="tx1"/>
                </a:solidFill>
                <a:latin typeface="Arial"/>
              </a:rPr>
              <a:t>Underutilized resources: using office desktops during night without affecting day work</a:t>
            </a:r>
          </a:p>
          <a:p>
            <a:pPr marL="522461" indent="-391846">
              <a:spcAft>
                <a:spcPts val="1282"/>
              </a:spcAft>
              <a:buClr>
                <a:srgbClr val="000000"/>
              </a:buClr>
              <a:buSzPct val="45000"/>
              <a:buFont typeface="Wingdings" charset="2"/>
              <a:buChar char=""/>
            </a:pPr>
            <a:r>
              <a:rPr lang="en-GB" sz="2903" spc="-1" dirty="0">
                <a:solidFill>
                  <a:schemeClr val="tx1"/>
                </a:solidFill>
                <a:latin typeface="Arial"/>
              </a:rPr>
              <a:t>Lack of space – server consolidation</a:t>
            </a:r>
          </a:p>
          <a:p>
            <a:pPr marL="522461" indent="-391846">
              <a:spcAft>
                <a:spcPts val="1282"/>
              </a:spcAft>
              <a:buClr>
                <a:srgbClr val="000000"/>
              </a:buClr>
              <a:buSzPct val="45000"/>
              <a:buFont typeface="Wingdings" charset="2"/>
              <a:buChar char=""/>
            </a:pPr>
            <a:r>
              <a:rPr lang="en-GB" sz="2903" spc="-1" dirty="0">
                <a:solidFill>
                  <a:schemeClr val="tx1"/>
                </a:solidFill>
                <a:latin typeface="Arial"/>
              </a:rPr>
              <a:t>Energy efficiency / Green initiatives</a:t>
            </a:r>
          </a:p>
          <a:p>
            <a:pPr marL="522461" indent="-391846">
              <a:spcAft>
                <a:spcPts val="1282"/>
              </a:spcAft>
              <a:buClr>
                <a:srgbClr val="000000"/>
              </a:buClr>
              <a:buSzPct val="45000"/>
              <a:buFont typeface="Wingdings" charset="2"/>
              <a:buChar char=""/>
            </a:pPr>
            <a:r>
              <a:rPr lang="en-GB" sz="2903" spc="-1" dirty="0">
                <a:solidFill>
                  <a:schemeClr val="tx1"/>
                </a:solidFill>
                <a:latin typeface="Arial"/>
              </a:rPr>
              <a:t>Increased administrative costs</a:t>
            </a:r>
          </a:p>
          <a:p>
            <a:pPr marL="522461" indent="-391846">
              <a:spcAft>
                <a:spcPts val="1282"/>
              </a:spcAft>
              <a:buClr>
                <a:srgbClr val="000000"/>
              </a:buClr>
              <a:buSzPct val="45000"/>
              <a:buFont typeface="Wingdings" charset="2"/>
              <a:buChar char=""/>
            </a:pPr>
            <a:r>
              <a:rPr lang="en-GB" sz="2903" spc="-1" dirty="0">
                <a:solidFill>
                  <a:schemeClr val="tx1"/>
                </a:solidFill>
                <a:latin typeface="Arial"/>
              </a:rPr>
              <a:t>1995 – Sun Java, 2002 - </a:t>
            </a:r>
            <a:r>
              <a:rPr lang="en-GB" sz="2903" spc="-1" dirty="0" err="1">
                <a:solidFill>
                  <a:schemeClr val="tx1"/>
                </a:solidFill>
                <a:latin typeface="Arial"/>
              </a:rPr>
              <a:t>.Net</a:t>
            </a:r>
            <a:endParaRPr lang="en-GB" sz="2903" spc="-1" dirty="0">
              <a:solidFill>
                <a:schemeClr val="tx1"/>
              </a:solidFill>
              <a:latin typeface="Arial"/>
            </a:endParaRPr>
          </a:p>
        </p:txBody>
      </p:sp>
    </p:spTree>
    <p:extLst>
      <p:ext uri="{BB962C8B-B14F-4D97-AF65-F5344CB8AC3E}">
        <p14:creationId xmlns:p14="http://schemas.microsoft.com/office/powerpoint/2010/main" val="1186141237"/>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PlaceHolder 1"/>
          <p:cNvSpPr>
            <a:spLocks noGrp="1"/>
          </p:cNvSpPr>
          <p:nvPr>
            <p:ph type="title" idx="4294967295"/>
          </p:nvPr>
        </p:nvSpPr>
        <p:spPr>
          <a:xfrm>
            <a:off x="609755" y="272987"/>
            <a:ext cx="10970865" cy="1144631"/>
          </a:xfrm>
          <a:prstGeom prst="rect">
            <a:avLst/>
          </a:prstGeom>
          <a:noFill/>
          <a:ln w="0">
            <a:noFill/>
          </a:ln>
        </p:spPr>
        <p:txBody>
          <a:bodyPr vert="horz" lIns="0" tIns="0" rIns="0" bIns="0" rtlCol="0" anchor="ctr">
            <a:noAutofit/>
          </a:bodyPr>
          <a:lstStyle/>
          <a:p>
            <a:pPr algn="ctr"/>
            <a:r>
              <a:rPr lang="en-GB" sz="5321" spc="-1" dirty="0">
                <a:solidFill>
                  <a:schemeClr val="tx1"/>
                </a:solidFill>
                <a:latin typeface="Arial"/>
              </a:rPr>
              <a:t>Characteristics</a:t>
            </a:r>
          </a:p>
        </p:txBody>
      </p:sp>
      <p:sp>
        <p:nvSpPr>
          <p:cNvPr id="87" name="PlaceHolder 3"/>
          <p:cNvSpPr txBox="1"/>
          <p:nvPr/>
        </p:nvSpPr>
        <p:spPr>
          <a:xfrm>
            <a:off x="349394" y="2830011"/>
            <a:ext cx="10970865" cy="3976383"/>
          </a:xfrm>
          <a:prstGeom prst="rect">
            <a:avLst/>
          </a:prstGeom>
          <a:noFill/>
          <a:ln w="0">
            <a:noFill/>
          </a:ln>
        </p:spPr>
      </p:sp>
      <p:sp>
        <p:nvSpPr>
          <p:cNvPr id="88" name="PlaceHolder 4"/>
          <p:cNvSpPr txBox="1"/>
          <p:nvPr/>
        </p:nvSpPr>
        <p:spPr>
          <a:xfrm>
            <a:off x="609755" y="1604834"/>
            <a:ext cx="10970865" cy="3976383"/>
          </a:xfrm>
          <a:prstGeom prst="rect">
            <a:avLst/>
          </a:prstGeom>
          <a:noFill/>
          <a:ln w="0">
            <a:noFill/>
          </a:ln>
        </p:spPr>
        <p:txBody>
          <a:bodyPr lIns="0" tIns="0" rIns="0" bIns="0" anchor="t">
            <a:normAutofit/>
          </a:bodyPr>
          <a:lstStyle/>
          <a:p>
            <a:pPr marL="522461" indent="-391846">
              <a:spcAft>
                <a:spcPts val="1282"/>
              </a:spcAft>
              <a:buClr>
                <a:srgbClr val="000000"/>
              </a:buClr>
              <a:buSzPct val="45000"/>
              <a:buFont typeface="Wingdings" charset="2"/>
              <a:buChar char=""/>
            </a:pPr>
            <a:endParaRPr lang="en-GB" sz="2903" spc="-1" dirty="0">
              <a:latin typeface="Arial"/>
            </a:endParaRPr>
          </a:p>
          <a:p>
            <a:pPr marL="522461" indent="-391846">
              <a:spcAft>
                <a:spcPts val="1282"/>
              </a:spcAft>
              <a:buClr>
                <a:srgbClr val="000000"/>
              </a:buClr>
              <a:buSzPct val="45000"/>
              <a:buFont typeface="Wingdings" charset="2"/>
              <a:buChar char=""/>
            </a:pPr>
            <a:r>
              <a:rPr lang="en-GB" sz="2903" spc="-1" dirty="0">
                <a:latin typeface="Arial"/>
              </a:rPr>
              <a:t>hardware virtualization</a:t>
            </a:r>
          </a:p>
          <a:p>
            <a:pPr marL="522461" indent="-391846">
              <a:spcAft>
                <a:spcPts val="1282"/>
              </a:spcAft>
              <a:buClr>
                <a:srgbClr val="000000"/>
              </a:buClr>
              <a:buSzPct val="45000"/>
              <a:buFont typeface="Wingdings" charset="2"/>
              <a:buChar char=""/>
            </a:pPr>
            <a:r>
              <a:rPr lang="en-GB" sz="2903" spc="-1" dirty="0">
                <a:latin typeface="Arial"/>
              </a:rPr>
              <a:t>physical machine is the host</a:t>
            </a:r>
          </a:p>
          <a:p>
            <a:pPr marL="522461" indent="-391846">
              <a:spcAft>
                <a:spcPts val="1282"/>
              </a:spcAft>
              <a:buClr>
                <a:srgbClr val="000000"/>
              </a:buClr>
              <a:buSzPct val="45000"/>
              <a:buFont typeface="Wingdings" charset="2"/>
              <a:buChar char=""/>
            </a:pPr>
            <a:r>
              <a:rPr lang="en-GB" sz="2903" spc="-1" dirty="0">
                <a:latin typeface="Arial"/>
              </a:rPr>
              <a:t>virtualization layer / virtual machine manager / hypervisor – software</a:t>
            </a:r>
          </a:p>
          <a:p>
            <a:pPr marL="522461" indent="-391846">
              <a:spcAft>
                <a:spcPts val="1282"/>
              </a:spcAft>
              <a:buClr>
                <a:srgbClr val="000000"/>
              </a:buClr>
              <a:buSzPct val="45000"/>
              <a:buFont typeface="Wingdings" charset="2"/>
              <a:buChar char=""/>
            </a:pPr>
            <a:r>
              <a:rPr lang="en-GB" sz="2903" spc="-1" dirty="0">
                <a:latin typeface="Arial"/>
              </a:rPr>
              <a:t>virtual machines / guests interact with virtualization layer</a:t>
            </a:r>
          </a:p>
        </p:txBody>
      </p:sp>
    </p:spTree>
    <p:extLst>
      <p:ext uri="{BB962C8B-B14F-4D97-AF65-F5344CB8AC3E}">
        <p14:creationId xmlns:p14="http://schemas.microsoft.com/office/powerpoint/2010/main" val="358466197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PlaceHolder 1"/>
          <p:cNvSpPr>
            <a:spLocks noGrp="1"/>
          </p:cNvSpPr>
          <p:nvPr>
            <p:ph type="title" idx="4294967295"/>
          </p:nvPr>
        </p:nvSpPr>
        <p:spPr>
          <a:xfrm>
            <a:off x="609755" y="272987"/>
            <a:ext cx="10970865" cy="1144631"/>
          </a:xfrm>
          <a:prstGeom prst="rect">
            <a:avLst/>
          </a:prstGeom>
          <a:noFill/>
          <a:ln w="0">
            <a:noFill/>
          </a:ln>
        </p:spPr>
        <p:txBody>
          <a:bodyPr vert="horz" lIns="0" tIns="0" rIns="0" bIns="0" rtlCol="0" anchor="ctr">
            <a:noAutofit/>
          </a:bodyPr>
          <a:lstStyle/>
          <a:p>
            <a:pPr algn="ctr"/>
            <a:r>
              <a:rPr lang="en-GB" sz="5321" spc="-1" dirty="0">
                <a:solidFill>
                  <a:schemeClr val="tx1"/>
                </a:solidFill>
                <a:latin typeface="Arial"/>
              </a:rPr>
              <a:t>Advantages</a:t>
            </a:r>
          </a:p>
        </p:txBody>
      </p:sp>
      <p:sp>
        <p:nvSpPr>
          <p:cNvPr id="90" name="PlaceHolder 5"/>
          <p:cNvSpPr txBox="1"/>
          <p:nvPr/>
        </p:nvSpPr>
        <p:spPr>
          <a:xfrm>
            <a:off x="653729" y="1524287"/>
            <a:ext cx="10884223" cy="3918042"/>
          </a:xfrm>
          <a:prstGeom prst="rect">
            <a:avLst/>
          </a:prstGeom>
          <a:noFill/>
          <a:ln w="0">
            <a:noFill/>
          </a:ln>
        </p:spPr>
        <p:txBody>
          <a:bodyPr lIns="0" tIns="0" rIns="0" bIns="0" anchor="t">
            <a:normAutofit/>
          </a:bodyPr>
          <a:lstStyle/>
          <a:p>
            <a:pPr marL="522461" indent="-391846">
              <a:spcAft>
                <a:spcPts val="1282"/>
              </a:spcAft>
              <a:buClr>
                <a:srgbClr val="000000"/>
              </a:buClr>
              <a:buSzPct val="45000"/>
              <a:buFont typeface="Wingdings" charset="2"/>
              <a:buChar char=""/>
            </a:pPr>
            <a:r>
              <a:rPr lang="en-GB" sz="2903" spc="-1">
                <a:latin typeface="Arial"/>
              </a:rPr>
              <a:t>Increased security –  translation, control and filter guest activity, hide things on host from guest(s), limited access, separate FS</a:t>
            </a:r>
          </a:p>
          <a:p>
            <a:pPr marL="522461" indent="-391846">
              <a:spcAft>
                <a:spcPts val="1282"/>
              </a:spcAft>
              <a:buClr>
                <a:srgbClr val="000000"/>
              </a:buClr>
              <a:buSzPct val="45000"/>
              <a:buFont typeface="Wingdings" charset="2"/>
              <a:buChar char=""/>
            </a:pPr>
            <a:r>
              <a:rPr lang="en-GB" sz="2903" spc="-1">
                <a:latin typeface="Arial"/>
              </a:rPr>
              <a:t>Managed execution</a:t>
            </a:r>
          </a:p>
          <a:p>
            <a:r>
              <a:rPr lang="en-GB" sz="1330" spc="-1">
                <a:solidFill>
                  <a:srgbClr val="000000"/>
                </a:solidFill>
                <a:latin typeface="Arial"/>
                <a:ea typeface="Arial"/>
              </a:rPr>
              <a:t>  </a:t>
            </a:r>
          </a:p>
        </p:txBody>
      </p:sp>
      <p:pic>
        <p:nvPicPr>
          <p:cNvPr id="91" name="Picture 90"/>
          <p:cNvPicPr/>
          <p:nvPr/>
        </p:nvPicPr>
        <p:blipFill>
          <a:blip r:embed="rId2"/>
          <a:stretch/>
        </p:blipFill>
        <p:spPr>
          <a:xfrm>
            <a:off x="1591986" y="3116060"/>
            <a:ext cx="7986727" cy="2979349"/>
          </a:xfrm>
          <a:prstGeom prst="rect">
            <a:avLst/>
          </a:prstGeom>
          <a:ln w="0">
            <a:noFill/>
          </a:ln>
        </p:spPr>
      </p:pic>
    </p:spTree>
    <p:extLst>
      <p:ext uri="{BB962C8B-B14F-4D97-AF65-F5344CB8AC3E}">
        <p14:creationId xmlns:p14="http://schemas.microsoft.com/office/powerpoint/2010/main" val="182216177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PlaceHolder 1"/>
          <p:cNvSpPr>
            <a:spLocks noGrp="1"/>
          </p:cNvSpPr>
          <p:nvPr>
            <p:ph type="title" idx="4294967295"/>
          </p:nvPr>
        </p:nvSpPr>
        <p:spPr>
          <a:xfrm>
            <a:off x="609755" y="272987"/>
            <a:ext cx="10970865" cy="1144631"/>
          </a:xfrm>
          <a:prstGeom prst="rect">
            <a:avLst/>
          </a:prstGeom>
          <a:noFill/>
          <a:ln w="0">
            <a:noFill/>
          </a:ln>
        </p:spPr>
        <p:txBody>
          <a:bodyPr vert="horz" lIns="0" tIns="0" rIns="0" bIns="0" rtlCol="0" anchor="ctr">
            <a:noAutofit/>
          </a:bodyPr>
          <a:lstStyle/>
          <a:p>
            <a:pPr algn="ctr"/>
            <a:r>
              <a:rPr lang="en-GB" sz="5321" spc="-1" dirty="0">
                <a:solidFill>
                  <a:schemeClr val="tx1"/>
                </a:solidFill>
                <a:latin typeface="Arial"/>
              </a:rPr>
              <a:t>Advantages (</a:t>
            </a:r>
            <a:r>
              <a:rPr lang="en-GB" sz="5321" spc="-1" dirty="0" err="1">
                <a:solidFill>
                  <a:schemeClr val="tx1"/>
                </a:solidFill>
                <a:latin typeface="Arial"/>
              </a:rPr>
              <a:t>contd</a:t>
            </a:r>
            <a:r>
              <a:rPr lang="en-GB" sz="5321" spc="-1" dirty="0">
                <a:solidFill>
                  <a:schemeClr val="tx1"/>
                </a:solidFill>
                <a:latin typeface="Arial"/>
              </a:rPr>
              <a:t>)</a:t>
            </a:r>
          </a:p>
        </p:txBody>
      </p:sp>
      <p:sp>
        <p:nvSpPr>
          <p:cNvPr id="93" name="PlaceHolder 6"/>
          <p:cNvSpPr txBox="1"/>
          <p:nvPr/>
        </p:nvSpPr>
        <p:spPr>
          <a:xfrm>
            <a:off x="609755" y="1605270"/>
            <a:ext cx="10970865" cy="3976383"/>
          </a:xfrm>
          <a:prstGeom prst="rect">
            <a:avLst/>
          </a:prstGeom>
          <a:noFill/>
          <a:ln w="0">
            <a:noFill/>
          </a:ln>
        </p:spPr>
        <p:txBody>
          <a:bodyPr lIns="0" tIns="0" rIns="0" bIns="0" anchor="t">
            <a:normAutofit/>
          </a:bodyPr>
          <a:lstStyle/>
          <a:p>
            <a:pPr marL="522461" indent="-391846">
              <a:spcAft>
                <a:spcPts val="1282"/>
              </a:spcAft>
              <a:buClr>
                <a:srgbClr val="000000"/>
              </a:buClr>
              <a:buSzPct val="45000"/>
              <a:buFont typeface="Wingdings" charset="2"/>
              <a:buChar char=""/>
            </a:pPr>
            <a:endParaRPr lang="en-GB" sz="2903" spc="-1">
              <a:latin typeface="Arial"/>
            </a:endParaRPr>
          </a:p>
          <a:p>
            <a:pPr marL="522461" indent="-391846">
              <a:spcAft>
                <a:spcPts val="1282"/>
              </a:spcAft>
              <a:buClr>
                <a:srgbClr val="000000"/>
              </a:buClr>
              <a:buSzPct val="45000"/>
              <a:buFont typeface="Wingdings" charset="2"/>
              <a:buChar char=""/>
            </a:pPr>
            <a:r>
              <a:rPr lang="en-GB" sz="2903" spc="-1">
                <a:latin typeface="Arial"/>
              </a:rPr>
              <a:t>Performance tuning</a:t>
            </a:r>
          </a:p>
          <a:p>
            <a:pPr marL="522461" indent="-391846">
              <a:spcAft>
                <a:spcPts val="1282"/>
              </a:spcAft>
              <a:buClr>
                <a:srgbClr val="000000"/>
              </a:buClr>
              <a:buSzPct val="45000"/>
              <a:buFont typeface="Wingdings" charset="2"/>
              <a:buChar char=""/>
            </a:pPr>
            <a:r>
              <a:rPr lang="en-GB" sz="2903" spc="-1">
                <a:latin typeface="Arial"/>
              </a:rPr>
              <a:t>VM snapshot, migration</a:t>
            </a:r>
          </a:p>
          <a:p>
            <a:pPr marL="522461" indent="-391846">
              <a:spcAft>
                <a:spcPts val="1282"/>
              </a:spcAft>
              <a:buClr>
                <a:srgbClr val="000000"/>
              </a:buClr>
              <a:buSzPct val="45000"/>
              <a:buFont typeface="Wingdings" charset="2"/>
              <a:buChar char=""/>
            </a:pPr>
            <a:r>
              <a:rPr lang="en-GB" sz="2903" spc="-1">
                <a:latin typeface="Arial"/>
              </a:rPr>
              <a:t>Portability : JVM jar, .Net assembly, VMWare VMDK – images; don’t need all applications and services but just VM manager</a:t>
            </a:r>
          </a:p>
        </p:txBody>
      </p:sp>
    </p:spTree>
    <p:extLst>
      <p:ext uri="{BB962C8B-B14F-4D97-AF65-F5344CB8AC3E}">
        <p14:creationId xmlns:p14="http://schemas.microsoft.com/office/powerpoint/2010/main" val="101200079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a:t>
            </a:r>
            <a:endParaRPr lang="en-US" dirty="0"/>
          </a:p>
        </p:txBody>
      </p:sp>
      <p:sp>
        <p:nvSpPr>
          <p:cNvPr id="3" name="Content Placeholder 2"/>
          <p:cNvSpPr>
            <a:spLocks noGrp="1"/>
          </p:cNvSpPr>
          <p:nvPr>
            <p:ph idx="1"/>
          </p:nvPr>
        </p:nvSpPr>
        <p:spPr/>
        <p:txBody>
          <a:bodyPr/>
          <a:lstStyle/>
          <a:p>
            <a:r>
              <a:rPr lang="en-US" dirty="0"/>
              <a:t>No up-front commitments </a:t>
            </a:r>
          </a:p>
          <a:p>
            <a:r>
              <a:rPr lang="en-US" dirty="0" smtClean="0"/>
              <a:t>On-demand access</a:t>
            </a:r>
          </a:p>
          <a:p>
            <a:r>
              <a:rPr lang="en-US" dirty="0" smtClean="0"/>
              <a:t>Nice </a:t>
            </a:r>
            <a:r>
              <a:rPr lang="en-US" dirty="0"/>
              <a:t>pricing </a:t>
            </a:r>
          </a:p>
          <a:p>
            <a:r>
              <a:rPr lang="en-US" dirty="0" smtClean="0"/>
              <a:t>Simplified </a:t>
            </a:r>
            <a:r>
              <a:rPr lang="en-US" dirty="0"/>
              <a:t>application acceleration and </a:t>
            </a:r>
            <a:r>
              <a:rPr lang="en-US" dirty="0" smtClean="0"/>
              <a:t>scalability</a:t>
            </a:r>
          </a:p>
          <a:p>
            <a:r>
              <a:rPr lang="en-US" dirty="0" smtClean="0"/>
              <a:t>Efficient </a:t>
            </a:r>
            <a:r>
              <a:rPr lang="en-US" dirty="0"/>
              <a:t>resource allocation </a:t>
            </a:r>
          </a:p>
          <a:p>
            <a:r>
              <a:rPr lang="en-US" dirty="0" smtClean="0"/>
              <a:t>Energy </a:t>
            </a:r>
            <a:r>
              <a:rPr lang="en-US" dirty="0"/>
              <a:t>efficiency </a:t>
            </a:r>
          </a:p>
          <a:p>
            <a:r>
              <a:rPr lang="en-US" dirty="0" smtClean="0"/>
              <a:t>Seamless </a:t>
            </a:r>
            <a:r>
              <a:rPr lang="en-US" dirty="0"/>
              <a:t>creation and use of third-party services </a:t>
            </a:r>
          </a:p>
        </p:txBody>
      </p:sp>
    </p:spTree>
    <p:extLst>
      <p:ext uri="{BB962C8B-B14F-4D97-AF65-F5344CB8AC3E}">
        <p14:creationId xmlns:p14="http://schemas.microsoft.com/office/powerpoint/2010/main" val="31390771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p:cNvPicPr/>
          <p:nvPr/>
        </p:nvPicPr>
        <p:blipFill>
          <a:blip r:embed="rId2"/>
          <a:stretch/>
        </p:blipFill>
        <p:spPr>
          <a:xfrm>
            <a:off x="2303843" y="435386"/>
            <a:ext cx="7710257" cy="5467582"/>
          </a:xfrm>
          <a:prstGeom prst="rect">
            <a:avLst/>
          </a:prstGeom>
          <a:ln w="0">
            <a:noFill/>
          </a:ln>
        </p:spPr>
      </p:pic>
    </p:spTree>
    <p:extLst>
      <p:ext uri="{BB962C8B-B14F-4D97-AF65-F5344CB8AC3E}">
        <p14:creationId xmlns:p14="http://schemas.microsoft.com/office/powerpoint/2010/main" val="272567764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4"/>
          <p:cNvPicPr/>
          <p:nvPr/>
        </p:nvPicPr>
        <p:blipFill>
          <a:blip r:embed="rId2"/>
          <a:stretch/>
        </p:blipFill>
        <p:spPr>
          <a:xfrm>
            <a:off x="1306373" y="1088466"/>
            <a:ext cx="8945448" cy="4083924"/>
          </a:xfrm>
          <a:prstGeom prst="rect">
            <a:avLst/>
          </a:prstGeom>
          <a:ln w="0">
            <a:noFill/>
          </a:ln>
        </p:spPr>
      </p:pic>
    </p:spTree>
    <p:extLst>
      <p:ext uri="{BB962C8B-B14F-4D97-AF65-F5344CB8AC3E}">
        <p14:creationId xmlns:p14="http://schemas.microsoft.com/office/powerpoint/2010/main" val="357529055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virtualization</a:t>
            </a:r>
            <a:endParaRPr lang="en-US" dirty="0"/>
          </a:p>
        </p:txBody>
      </p:sp>
      <p:sp>
        <p:nvSpPr>
          <p:cNvPr id="3" name="Content Placeholder 2"/>
          <p:cNvSpPr>
            <a:spLocks noGrp="1"/>
          </p:cNvSpPr>
          <p:nvPr>
            <p:ph idx="1"/>
          </p:nvPr>
        </p:nvSpPr>
        <p:spPr/>
        <p:txBody>
          <a:bodyPr/>
          <a:lstStyle/>
          <a:p>
            <a:r>
              <a:rPr lang="en-US" dirty="0" smtClean="0"/>
              <a:t>Hardware level</a:t>
            </a:r>
          </a:p>
          <a:p>
            <a:r>
              <a:rPr lang="en-US" dirty="0" smtClean="0"/>
              <a:t>Operating system level</a:t>
            </a:r>
          </a:p>
          <a:p>
            <a:r>
              <a:rPr lang="en-US" dirty="0" smtClean="0"/>
              <a:t>Programming language level</a:t>
            </a:r>
          </a:p>
          <a:p>
            <a:r>
              <a:rPr lang="en-US" dirty="0" smtClean="0"/>
              <a:t>Application level</a:t>
            </a:r>
          </a:p>
          <a:p>
            <a:r>
              <a:rPr lang="en-US" dirty="0" smtClean="0"/>
              <a:t>Storage</a:t>
            </a:r>
          </a:p>
          <a:p>
            <a:r>
              <a:rPr lang="en-US" dirty="0" smtClean="0"/>
              <a:t>Network</a:t>
            </a:r>
          </a:p>
          <a:p>
            <a:r>
              <a:rPr lang="en-US" dirty="0" smtClean="0"/>
              <a:t>Desktop</a:t>
            </a:r>
          </a:p>
          <a:p>
            <a:r>
              <a:rPr lang="en-US" dirty="0" smtClean="0"/>
              <a:t>Application server</a:t>
            </a:r>
            <a:endParaRPr lang="en-US" dirty="0"/>
          </a:p>
        </p:txBody>
      </p:sp>
    </p:spTree>
    <p:extLst>
      <p:ext uri="{BB962C8B-B14F-4D97-AF65-F5344CB8AC3E}">
        <p14:creationId xmlns:p14="http://schemas.microsoft.com/office/powerpoint/2010/main" val="35561571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level virtualization</a:t>
            </a:r>
            <a:endParaRPr lang="en-US" dirty="0"/>
          </a:p>
        </p:txBody>
      </p:sp>
      <p:sp>
        <p:nvSpPr>
          <p:cNvPr id="3" name="Content Placeholder 2"/>
          <p:cNvSpPr>
            <a:spLocks noGrp="1"/>
          </p:cNvSpPr>
          <p:nvPr>
            <p:ph idx="1"/>
          </p:nvPr>
        </p:nvSpPr>
        <p:spPr/>
        <p:txBody>
          <a:bodyPr/>
          <a:lstStyle/>
          <a:p>
            <a:r>
              <a:rPr lang="en-US" dirty="0" smtClean="0"/>
              <a:t>Hypervisor</a:t>
            </a:r>
          </a:p>
          <a:p>
            <a:pPr lvl="1"/>
            <a:r>
              <a:rPr lang="en-US" dirty="0" smtClean="0"/>
              <a:t>Type I : on bare hardware, like OS, interact directly with ISA, native</a:t>
            </a:r>
          </a:p>
          <a:p>
            <a:pPr lvl="1"/>
            <a:r>
              <a:rPr lang="en-US" dirty="0" smtClean="0"/>
              <a:t>Type II : require support of OS, interact with ABI, hosted</a:t>
            </a:r>
            <a:endParaRPr lang="en-US" dirty="0"/>
          </a:p>
        </p:txBody>
      </p:sp>
      <p:pic>
        <p:nvPicPr>
          <p:cNvPr id="4" name="Picture 3"/>
          <p:cNvPicPr>
            <a:picLocks noChangeAspect="1"/>
          </p:cNvPicPr>
          <p:nvPr/>
        </p:nvPicPr>
        <p:blipFill>
          <a:blip r:embed="rId2"/>
          <a:stretch>
            <a:fillRect/>
          </a:stretch>
        </p:blipFill>
        <p:spPr>
          <a:xfrm>
            <a:off x="2011410" y="3899725"/>
            <a:ext cx="7048500" cy="2752725"/>
          </a:xfrm>
          <a:prstGeom prst="rect">
            <a:avLst/>
          </a:prstGeom>
        </p:spPr>
      </p:pic>
    </p:spTree>
    <p:extLst>
      <p:ext uri="{BB962C8B-B14F-4D97-AF65-F5344CB8AC3E}">
        <p14:creationId xmlns:p14="http://schemas.microsoft.com/office/powerpoint/2010/main" val="121076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80790" y="1099375"/>
            <a:ext cx="7673722" cy="5460610"/>
          </a:xfrm>
          <a:prstGeom prst="rect">
            <a:avLst/>
          </a:prstGeom>
        </p:spPr>
      </p:pic>
      <p:sp>
        <p:nvSpPr>
          <p:cNvPr id="6" name="TextBox 5"/>
          <p:cNvSpPr txBox="1"/>
          <p:nvPr/>
        </p:nvSpPr>
        <p:spPr>
          <a:xfrm>
            <a:off x="923544" y="2906350"/>
            <a:ext cx="1579278" cy="923330"/>
          </a:xfrm>
          <a:prstGeom prst="rect">
            <a:avLst/>
          </a:prstGeom>
          <a:noFill/>
        </p:spPr>
        <p:txBody>
          <a:bodyPr wrap="none" rtlCol="0">
            <a:spAutoFit/>
          </a:bodyPr>
          <a:lstStyle/>
          <a:p>
            <a:r>
              <a:rPr lang="en-US" b="1" dirty="0" smtClean="0"/>
              <a:t>Hypervisor</a:t>
            </a:r>
          </a:p>
          <a:p>
            <a:r>
              <a:rPr lang="en-US" b="1" dirty="0" smtClean="0"/>
              <a:t>Reference</a:t>
            </a:r>
          </a:p>
          <a:p>
            <a:r>
              <a:rPr lang="en-US" b="1" dirty="0" smtClean="0"/>
              <a:t>Architecture</a:t>
            </a:r>
            <a:endParaRPr lang="en-US" b="1" dirty="0"/>
          </a:p>
        </p:txBody>
      </p:sp>
    </p:spTree>
    <p:extLst>
      <p:ext uri="{BB962C8B-B14F-4D97-AF65-F5344CB8AC3E}">
        <p14:creationId xmlns:p14="http://schemas.microsoft.com/office/powerpoint/2010/main" val="26556295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Machine Manager Criteria</a:t>
            </a:r>
            <a:endParaRPr lang="en-US" dirty="0"/>
          </a:p>
        </p:txBody>
      </p:sp>
      <p:sp>
        <p:nvSpPr>
          <p:cNvPr id="3" name="Content Placeholder 2"/>
          <p:cNvSpPr>
            <a:spLocks noGrp="1"/>
          </p:cNvSpPr>
          <p:nvPr>
            <p:ph idx="1"/>
          </p:nvPr>
        </p:nvSpPr>
        <p:spPr>
          <a:xfrm>
            <a:off x="1154954" y="2603500"/>
            <a:ext cx="8825659" cy="3797300"/>
          </a:xfrm>
        </p:spPr>
        <p:txBody>
          <a:bodyPr>
            <a:normAutofit/>
          </a:bodyPr>
          <a:lstStyle/>
          <a:p>
            <a:r>
              <a:rPr lang="en-US" b="1" dirty="0" smtClean="0"/>
              <a:t>Equivalence</a:t>
            </a:r>
            <a:r>
              <a:rPr lang="en-US" dirty="0" smtClean="0"/>
              <a:t>: should be same as that of </a:t>
            </a:r>
            <a:r>
              <a:rPr lang="en-US" dirty="0" err="1" smtClean="0"/>
              <a:t>phyisical</a:t>
            </a:r>
            <a:r>
              <a:rPr lang="en-US" dirty="0" smtClean="0"/>
              <a:t> host</a:t>
            </a:r>
          </a:p>
          <a:p>
            <a:r>
              <a:rPr lang="en-US" b="1" dirty="0" smtClean="0"/>
              <a:t>Resource control: </a:t>
            </a:r>
            <a:r>
              <a:rPr lang="en-US" dirty="0" smtClean="0"/>
              <a:t>should be complete control of virtualized resource</a:t>
            </a:r>
          </a:p>
          <a:p>
            <a:r>
              <a:rPr lang="en-US" b="1" dirty="0"/>
              <a:t>Efficiency</a:t>
            </a:r>
            <a:r>
              <a:rPr lang="en-US" dirty="0"/>
              <a:t>. </a:t>
            </a:r>
            <a:r>
              <a:rPr lang="en-US" dirty="0" smtClean="0"/>
              <a:t>A statistically dominant fraction of the machine instructions should be executed without intervention from the VMM. </a:t>
            </a:r>
          </a:p>
          <a:p>
            <a:pPr marL="0" indent="0">
              <a:buNone/>
            </a:pPr>
            <a:r>
              <a:rPr lang="en-US" b="1" dirty="0" smtClean="0"/>
              <a:t>Classification of instructions set</a:t>
            </a:r>
          </a:p>
          <a:p>
            <a:r>
              <a:rPr lang="en-US" dirty="0" smtClean="0"/>
              <a:t>Sensitive instructions are subset of privileged instructions</a:t>
            </a:r>
          </a:p>
          <a:p>
            <a:r>
              <a:rPr lang="en-US" dirty="0" smtClean="0"/>
              <a:t>Recursive virtualization: A </a:t>
            </a:r>
            <a:r>
              <a:rPr lang="en-US" dirty="0"/>
              <a:t>VMM without any timing dependencies can be constructed for </a:t>
            </a:r>
            <a:r>
              <a:rPr lang="en-US" dirty="0" smtClean="0"/>
              <a:t>it</a:t>
            </a:r>
          </a:p>
          <a:p>
            <a:r>
              <a:rPr lang="en-US" dirty="0" smtClean="0"/>
              <a:t>In hybrid VMM user </a:t>
            </a:r>
            <a:r>
              <a:rPr lang="en-US" dirty="0"/>
              <a:t>sensitive instructions </a:t>
            </a:r>
            <a:r>
              <a:rPr lang="en-US" dirty="0" smtClean="0"/>
              <a:t>are </a:t>
            </a:r>
            <a:r>
              <a:rPr lang="en-US" dirty="0"/>
              <a:t>subset of </a:t>
            </a:r>
            <a:r>
              <a:rPr lang="en-US" dirty="0" smtClean="0"/>
              <a:t>privileged instructions</a:t>
            </a:r>
          </a:p>
          <a:p>
            <a:endParaRPr lang="en-US" dirty="0" smtClean="0"/>
          </a:p>
          <a:p>
            <a:endParaRPr lang="en-US" dirty="0"/>
          </a:p>
        </p:txBody>
      </p:sp>
    </p:spTree>
    <p:extLst>
      <p:ext uri="{BB962C8B-B14F-4D97-AF65-F5344CB8AC3E}">
        <p14:creationId xmlns:p14="http://schemas.microsoft.com/office/powerpoint/2010/main" val="25795498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Virtualization Techniques</a:t>
            </a:r>
            <a:endParaRPr lang="en-US" dirty="0"/>
          </a:p>
        </p:txBody>
      </p:sp>
      <p:sp>
        <p:nvSpPr>
          <p:cNvPr id="3" name="Content Placeholder 2"/>
          <p:cNvSpPr>
            <a:spLocks noGrp="1"/>
          </p:cNvSpPr>
          <p:nvPr>
            <p:ph idx="1"/>
          </p:nvPr>
        </p:nvSpPr>
        <p:spPr/>
        <p:txBody>
          <a:bodyPr/>
          <a:lstStyle/>
          <a:p>
            <a:r>
              <a:rPr lang="en-US" dirty="0" smtClean="0"/>
              <a:t>Hardware assisted : architectural support, Intel x86-64 VT-x, AMD V (2006), less overhead</a:t>
            </a:r>
          </a:p>
          <a:p>
            <a:r>
              <a:rPr lang="en-US" dirty="0" smtClean="0"/>
              <a:t>Full virtualization: running complete OS in VM like physical machine</a:t>
            </a:r>
          </a:p>
          <a:p>
            <a:r>
              <a:rPr lang="en-US" dirty="0" err="1" smtClean="0"/>
              <a:t>Paravirtualization</a:t>
            </a:r>
            <a:r>
              <a:rPr lang="en-US" dirty="0" smtClean="0"/>
              <a:t>: thin virtualization layer, guest needs to be modified to use VMM interface, need OS source, Linux on </a:t>
            </a:r>
            <a:r>
              <a:rPr lang="en-US" dirty="0" err="1" smtClean="0"/>
              <a:t>Xen</a:t>
            </a:r>
            <a:endParaRPr lang="en-US" dirty="0" smtClean="0"/>
          </a:p>
          <a:p>
            <a:r>
              <a:rPr lang="en-US" dirty="0" smtClean="0"/>
              <a:t>Partial virtualization: partial execution of guest, Address space virtualization</a:t>
            </a:r>
            <a:endParaRPr lang="en-US" dirty="0"/>
          </a:p>
        </p:txBody>
      </p:sp>
    </p:spTree>
    <p:extLst>
      <p:ext uri="{BB962C8B-B14F-4D97-AF65-F5344CB8AC3E}">
        <p14:creationId xmlns:p14="http://schemas.microsoft.com/office/powerpoint/2010/main" val="22487640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Virtualization</a:t>
            </a:r>
            <a:endParaRPr lang="en-US" dirty="0"/>
          </a:p>
        </p:txBody>
      </p:sp>
      <p:sp>
        <p:nvSpPr>
          <p:cNvPr id="3" name="Content Placeholder 2"/>
          <p:cNvSpPr>
            <a:spLocks noGrp="1"/>
          </p:cNvSpPr>
          <p:nvPr>
            <p:ph idx="1"/>
          </p:nvPr>
        </p:nvSpPr>
        <p:spPr>
          <a:xfrm>
            <a:off x="1154954" y="2603500"/>
            <a:ext cx="8825659" cy="3930650"/>
          </a:xfrm>
        </p:spPr>
        <p:txBody>
          <a:bodyPr/>
          <a:lstStyle/>
          <a:p>
            <a:r>
              <a:rPr lang="en-US" dirty="0" smtClean="0"/>
              <a:t>OS Level: no VMM, within OS, evolution of Unix </a:t>
            </a:r>
            <a:r>
              <a:rPr lang="en-US" dirty="0" err="1" smtClean="0"/>
              <a:t>chroot</a:t>
            </a:r>
            <a:r>
              <a:rPr lang="en-US" dirty="0" smtClean="0"/>
              <a:t>, less overhead, </a:t>
            </a:r>
            <a:r>
              <a:rPr lang="en-US" dirty="0" err="1" smtClean="0"/>
              <a:t>solaris</a:t>
            </a:r>
            <a:r>
              <a:rPr lang="en-US" dirty="0" smtClean="0"/>
              <a:t> zones, containers (namespace)</a:t>
            </a:r>
          </a:p>
          <a:p>
            <a:r>
              <a:rPr lang="en-US" dirty="0" smtClean="0"/>
              <a:t>PL level: JVM, </a:t>
            </a:r>
            <a:r>
              <a:rPr lang="en-US" dirty="0" err="1" smtClean="0"/>
              <a:t>.Net</a:t>
            </a:r>
            <a:r>
              <a:rPr lang="en-US" dirty="0" smtClean="0"/>
              <a:t> assembly</a:t>
            </a:r>
          </a:p>
          <a:p>
            <a:r>
              <a:rPr lang="en-US" dirty="0" smtClean="0"/>
              <a:t>Application level: not installed on runtime hardware but run as if they were</a:t>
            </a:r>
          </a:p>
          <a:p>
            <a:pPr lvl="1"/>
            <a:r>
              <a:rPr lang="en-US" dirty="0" smtClean="0"/>
              <a:t>Interpretation: every instruction is emulated, low startup but high overhead</a:t>
            </a:r>
          </a:p>
          <a:p>
            <a:pPr lvl="1"/>
            <a:r>
              <a:rPr lang="en-US" dirty="0" smtClean="0"/>
              <a:t>Binary translation: block converted to native instructions, cached and reused</a:t>
            </a:r>
          </a:p>
          <a:p>
            <a:pPr marL="457200" lvl="1" indent="0">
              <a:buNone/>
            </a:pPr>
            <a:r>
              <a:rPr lang="en-US" dirty="0" smtClean="0"/>
              <a:t>Wine: Unix like on Windows</a:t>
            </a:r>
          </a:p>
          <a:p>
            <a:pPr marL="457200" lvl="1" indent="0">
              <a:buNone/>
            </a:pPr>
            <a:r>
              <a:rPr lang="en-US" dirty="0" smtClean="0"/>
              <a:t>WABI: Win16 on Solaris</a:t>
            </a:r>
          </a:p>
          <a:p>
            <a:pPr marL="457200" lvl="1" indent="0">
              <a:buNone/>
            </a:pPr>
            <a:r>
              <a:rPr lang="en-US" dirty="0" err="1" smtClean="0"/>
              <a:t>CrossOver</a:t>
            </a:r>
            <a:r>
              <a:rPr lang="en-US" dirty="0" smtClean="0"/>
              <a:t>: Windows on Mac OS X</a:t>
            </a:r>
          </a:p>
          <a:p>
            <a:pPr marL="457200" lvl="1" indent="0">
              <a:buNone/>
            </a:pPr>
            <a:r>
              <a:rPr lang="en-US" dirty="0" smtClean="0"/>
              <a:t>VMWare </a:t>
            </a:r>
            <a:r>
              <a:rPr lang="en-US" dirty="0" err="1" smtClean="0"/>
              <a:t>ThinApp</a:t>
            </a:r>
            <a:endParaRPr lang="en-US" dirty="0" smtClean="0"/>
          </a:p>
          <a:p>
            <a:endParaRPr lang="en-US" dirty="0"/>
          </a:p>
        </p:txBody>
      </p:sp>
    </p:spTree>
    <p:extLst>
      <p:ext uri="{BB962C8B-B14F-4D97-AF65-F5344CB8AC3E}">
        <p14:creationId xmlns:p14="http://schemas.microsoft.com/office/powerpoint/2010/main" val="7990568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than execution virtualization</a:t>
            </a:r>
            <a:endParaRPr lang="en-US" dirty="0"/>
          </a:p>
        </p:txBody>
      </p:sp>
      <p:sp>
        <p:nvSpPr>
          <p:cNvPr id="3" name="Content Placeholder 2"/>
          <p:cNvSpPr>
            <a:spLocks noGrp="1"/>
          </p:cNvSpPr>
          <p:nvPr>
            <p:ph idx="1"/>
          </p:nvPr>
        </p:nvSpPr>
        <p:spPr/>
        <p:txBody>
          <a:bodyPr/>
          <a:lstStyle/>
          <a:p>
            <a:r>
              <a:rPr lang="en-US" dirty="0" smtClean="0"/>
              <a:t>Storage Virtualization: decouple physical from logical, Storage Area Networks (SAN), NAS, enabled SDS</a:t>
            </a:r>
          </a:p>
          <a:p>
            <a:r>
              <a:rPr lang="en-US" dirty="0" smtClean="0"/>
              <a:t>Network Virtualization: VLAN, Network Address Translation (NAT) enabled SDN</a:t>
            </a:r>
          </a:p>
          <a:p>
            <a:r>
              <a:rPr lang="en-US" dirty="0" smtClean="0"/>
              <a:t>Desktop Virtualization: making </a:t>
            </a:r>
            <a:r>
              <a:rPr lang="en-US" dirty="0"/>
              <a:t>the same desktop </a:t>
            </a:r>
            <a:r>
              <a:rPr lang="en-US" dirty="0" smtClean="0"/>
              <a:t>environment </a:t>
            </a:r>
            <a:r>
              <a:rPr lang="en-US" dirty="0"/>
              <a:t>accessible from </a:t>
            </a:r>
            <a:r>
              <a:rPr lang="en-US" dirty="0" smtClean="0"/>
              <a:t>everywhere, VDI</a:t>
            </a:r>
          </a:p>
          <a:p>
            <a:r>
              <a:rPr lang="en-US" dirty="0" smtClean="0"/>
              <a:t>Application server virtualization: achieved using load balancers</a:t>
            </a:r>
            <a:endParaRPr lang="en-US" dirty="0"/>
          </a:p>
        </p:txBody>
      </p:sp>
    </p:spTree>
    <p:extLst>
      <p:ext uri="{BB962C8B-B14F-4D97-AF65-F5344CB8AC3E}">
        <p14:creationId xmlns:p14="http://schemas.microsoft.com/office/powerpoint/2010/main" val="40135478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Enablers for Cloud Computing</a:t>
            </a:r>
            <a:endParaRPr lang="en-US" dirty="0"/>
          </a:p>
        </p:txBody>
      </p:sp>
      <p:sp>
        <p:nvSpPr>
          <p:cNvPr id="3" name="Content Placeholder 2"/>
          <p:cNvSpPr>
            <a:spLocks noGrp="1"/>
          </p:cNvSpPr>
          <p:nvPr>
            <p:ph idx="1"/>
          </p:nvPr>
        </p:nvSpPr>
        <p:spPr/>
        <p:txBody>
          <a:bodyPr/>
          <a:lstStyle/>
          <a:p>
            <a:r>
              <a:rPr lang="en-US" dirty="0" smtClean="0"/>
              <a:t>Hardware level – </a:t>
            </a:r>
            <a:r>
              <a:rPr lang="en-US" dirty="0" err="1" smtClean="0"/>
              <a:t>IaaS</a:t>
            </a:r>
            <a:endParaRPr lang="en-US" dirty="0" smtClean="0"/>
          </a:p>
          <a:p>
            <a:r>
              <a:rPr lang="en-US" dirty="0" smtClean="0"/>
              <a:t>PL level – </a:t>
            </a:r>
            <a:r>
              <a:rPr lang="en-US" dirty="0" err="1" smtClean="0"/>
              <a:t>PaaS</a:t>
            </a:r>
            <a:endParaRPr lang="en-US" dirty="0" smtClean="0"/>
          </a:p>
          <a:p>
            <a:r>
              <a:rPr lang="en-US" dirty="0" smtClean="0"/>
              <a:t>Migrate VMs to free up servers, server consolidation</a:t>
            </a:r>
          </a:p>
          <a:p>
            <a:r>
              <a:rPr lang="en-US" dirty="0" smtClean="0"/>
              <a:t>Storage services</a:t>
            </a:r>
          </a:p>
          <a:p>
            <a:r>
              <a:rPr lang="en-US" dirty="0" smtClean="0"/>
              <a:t>Network services</a:t>
            </a:r>
          </a:p>
          <a:p>
            <a:r>
              <a:rPr lang="en-US" dirty="0" smtClean="0"/>
              <a:t>VDI: your entire desktop can come from cloud</a:t>
            </a:r>
            <a:endParaRPr lang="en-US" dirty="0"/>
          </a:p>
        </p:txBody>
      </p:sp>
    </p:spTree>
    <p:extLst>
      <p:ext uri="{BB962C8B-B14F-4D97-AF65-F5344CB8AC3E}">
        <p14:creationId xmlns:p14="http://schemas.microsoft.com/office/powerpoint/2010/main" val="17810466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a:t>
            </a:r>
            <a:endParaRPr lang="en-US" dirty="0"/>
          </a:p>
        </p:txBody>
      </p:sp>
      <p:pic>
        <p:nvPicPr>
          <p:cNvPr id="5" name="Content Placeholder 4"/>
          <p:cNvPicPr>
            <a:picLocks noGrp="1" noChangeAspect="1"/>
          </p:cNvPicPr>
          <p:nvPr>
            <p:ph idx="1"/>
          </p:nvPr>
        </p:nvPicPr>
        <p:blipFill>
          <a:blip r:embed="rId2"/>
          <a:stretch>
            <a:fillRect/>
          </a:stretch>
        </p:blipFill>
        <p:spPr>
          <a:xfrm>
            <a:off x="1275040" y="1680631"/>
            <a:ext cx="8641327" cy="5295801"/>
          </a:xfrm>
          <a:prstGeom prst="rect">
            <a:avLst/>
          </a:prstGeom>
        </p:spPr>
      </p:pic>
    </p:spTree>
    <p:extLst>
      <p:ext uri="{BB962C8B-B14F-4D97-AF65-F5344CB8AC3E}">
        <p14:creationId xmlns:p14="http://schemas.microsoft.com/office/powerpoint/2010/main" val="7300405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&amp; Disadvantages</a:t>
            </a:r>
            <a:endParaRPr lang="en-US" dirty="0"/>
          </a:p>
        </p:txBody>
      </p:sp>
      <p:sp>
        <p:nvSpPr>
          <p:cNvPr id="3" name="Content Placeholder 2"/>
          <p:cNvSpPr>
            <a:spLocks noGrp="1"/>
          </p:cNvSpPr>
          <p:nvPr>
            <p:ph idx="1"/>
          </p:nvPr>
        </p:nvSpPr>
        <p:spPr>
          <a:xfrm>
            <a:off x="1154954" y="2603500"/>
            <a:ext cx="10398871" cy="3416300"/>
          </a:xfrm>
        </p:spPr>
        <p:txBody>
          <a:bodyPr/>
          <a:lstStyle/>
          <a:p>
            <a:r>
              <a:rPr lang="en-US" dirty="0" smtClean="0"/>
              <a:t>Sandbox, Prevent any harmful operation cross the boundary</a:t>
            </a:r>
          </a:p>
          <a:p>
            <a:r>
              <a:rPr lang="en-US" dirty="0" smtClean="0"/>
              <a:t>Portable across physical systems, self contained without any dependencies, represented by one or two files</a:t>
            </a:r>
          </a:p>
          <a:p>
            <a:r>
              <a:rPr lang="en-US" dirty="0" smtClean="0"/>
              <a:t>Low maintenance</a:t>
            </a:r>
          </a:p>
          <a:p>
            <a:endParaRPr lang="en-US" dirty="0"/>
          </a:p>
          <a:p>
            <a:r>
              <a:rPr lang="en-US" dirty="0" smtClean="0"/>
              <a:t>Performance degradation</a:t>
            </a:r>
          </a:p>
          <a:p>
            <a:r>
              <a:rPr lang="en-US" dirty="0" smtClean="0"/>
              <a:t>Inefficiency and degraded user experience: inaccessible features</a:t>
            </a:r>
          </a:p>
          <a:p>
            <a:r>
              <a:rPr lang="en-US" dirty="0" smtClean="0"/>
              <a:t>Security holes, threats, phishing: extract sensitive information from guest, </a:t>
            </a:r>
            <a:r>
              <a:rPr lang="en-US" dirty="0" err="1" smtClean="0"/>
              <a:t>BluePil</a:t>
            </a:r>
            <a:r>
              <a:rPr lang="en-US" dirty="0" smtClean="0"/>
              <a:t>, </a:t>
            </a:r>
            <a:r>
              <a:rPr lang="en-US" dirty="0" err="1" smtClean="0"/>
              <a:t>SubVirt</a:t>
            </a:r>
            <a:endParaRPr lang="en-US" dirty="0" smtClean="0"/>
          </a:p>
          <a:p>
            <a:endParaRPr lang="en-US" dirty="0"/>
          </a:p>
        </p:txBody>
      </p:sp>
    </p:spTree>
    <p:extLst>
      <p:ext uri="{BB962C8B-B14F-4D97-AF65-F5344CB8AC3E}">
        <p14:creationId xmlns:p14="http://schemas.microsoft.com/office/powerpoint/2010/main" val="7589778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VMWare: full virtualization</a:t>
            </a:r>
            <a:endParaRPr lang="en-US" dirty="0"/>
          </a:p>
        </p:txBody>
      </p:sp>
      <p:sp>
        <p:nvSpPr>
          <p:cNvPr id="3" name="Content Placeholder 2"/>
          <p:cNvSpPr>
            <a:spLocks noGrp="1"/>
          </p:cNvSpPr>
          <p:nvPr>
            <p:ph idx="1"/>
          </p:nvPr>
        </p:nvSpPr>
        <p:spPr/>
        <p:txBody>
          <a:bodyPr/>
          <a:lstStyle/>
          <a:p>
            <a:r>
              <a:rPr lang="en-US" dirty="0" smtClean="0"/>
              <a:t>Hardware replicated, guest not modified and not aware of abstraction layer in between, desktop type II, server type I, direct execution for non sensitive instructions, binary translation for sensitive instructions, ecosystem</a:t>
            </a:r>
          </a:p>
          <a:p>
            <a:r>
              <a:rPr lang="en-US" dirty="0" smtClean="0"/>
              <a:t>X86 architecture does not meet theorem I, dynamic binary translation, trap is generated for privileged instructions and translation performed, caching of translation to improve performance</a:t>
            </a:r>
          </a:p>
          <a:p>
            <a:r>
              <a:rPr lang="en-US" dirty="0" smtClean="0"/>
              <a:t>CPU, memory and I/O devices (keyboard, mouse, USB, network controllers) virtualization</a:t>
            </a:r>
          </a:p>
          <a:p>
            <a:r>
              <a:rPr lang="en-US" dirty="0" smtClean="0"/>
              <a:t>Translation Look-aside Buffer (TLB) to improve MMU performance</a:t>
            </a:r>
            <a:endParaRPr lang="en-US" dirty="0"/>
          </a:p>
        </p:txBody>
      </p:sp>
    </p:spTree>
    <p:extLst>
      <p:ext uri="{BB962C8B-B14F-4D97-AF65-F5344CB8AC3E}">
        <p14:creationId xmlns:p14="http://schemas.microsoft.com/office/powerpoint/2010/main" val="18429102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76450" y="590550"/>
            <a:ext cx="8039100" cy="5676900"/>
          </a:xfrm>
          <a:prstGeom prst="rect">
            <a:avLst/>
          </a:prstGeom>
        </p:spPr>
      </p:pic>
    </p:spTree>
    <p:extLst>
      <p:ext uri="{BB962C8B-B14F-4D97-AF65-F5344CB8AC3E}">
        <p14:creationId xmlns:p14="http://schemas.microsoft.com/office/powerpoint/2010/main" val="4168284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Xen</a:t>
            </a:r>
            <a:r>
              <a:rPr lang="en-US" dirty="0" smtClean="0"/>
              <a:t>: </a:t>
            </a:r>
            <a:r>
              <a:rPr lang="en-US" dirty="0" err="1" smtClean="0"/>
              <a:t>paravirtualization</a:t>
            </a:r>
            <a:endParaRPr lang="en-US" dirty="0"/>
          </a:p>
        </p:txBody>
      </p:sp>
      <p:sp>
        <p:nvSpPr>
          <p:cNvPr id="3" name="Content Placeholder 2"/>
          <p:cNvSpPr>
            <a:spLocks noGrp="1"/>
          </p:cNvSpPr>
          <p:nvPr>
            <p:ph idx="1"/>
          </p:nvPr>
        </p:nvSpPr>
        <p:spPr/>
        <p:txBody>
          <a:bodyPr/>
          <a:lstStyle/>
          <a:p>
            <a:r>
              <a:rPr lang="en-US" dirty="0" smtClean="0"/>
              <a:t>Research by Cambridge University, UK</a:t>
            </a:r>
          </a:p>
          <a:p>
            <a:r>
              <a:rPr lang="en-US" dirty="0" smtClean="0"/>
              <a:t>Open source community</a:t>
            </a:r>
          </a:p>
          <a:p>
            <a:r>
              <a:rPr lang="en-US" dirty="0" err="1" smtClean="0"/>
              <a:t>Citix</a:t>
            </a:r>
            <a:r>
              <a:rPr lang="en-US" dirty="0" smtClean="0"/>
              <a:t> offers commercial offering of </a:t>
            </a:r>
            <a:r>
              <a:rPr lang="en-US" dirty="0" err="1" smtClean="0"/>
              <a:t>XenSource</a:t>
            </a:r>
            <a:endParaRPr lang="en-US" dirty="0" smtClean="0"/>
          </a:p>
          <a:p>
            <a:r>
              <a:rPr lang="en-US" dirty="0" smtClean="0"/>
              <a:t>Desktop or server virtualization</a:t>
            </a:r>
          </a:p>
          <a:p>
            <a:r>
              <a:rPr lang="en-US" dirty="0" err="1" smtClean="0"/>
              <a:t>Xen</a:t>
            </a:r>
            <a:r>
              <a:rPr lang="en-US" dirty="0" smtClean="0"/>
              <a:t> Cloud Platform XCP</a:t>
            </a:r>
          </a:p>
          <a:p>
            <a:r>
              <a:rPr lang="en-US" dirty="0" smtClean="0"/>
              <a:t>Full virtualization with hardware assistance</a:t>
            </a:r>
          </a:p>
          <a:p>
            <a:r>
              <a:rPr lang="en-US" dirty="0" err="1"/>
              <a:t>Xen</a:t>
            </a:r>
            <a:r>
              <a:rPr lang="en-US" dirty="0"/>
              <a:t> </a:t>
            </a:r>
            <a:r>
              <a:rPr lang="en-US" dirty="0" smtClean="0"/>
              <a:t>Hypervisor, domains, </a:t>
            </a:r>
            <a:r>
              <a:rPr lang="en-US" dirty="0" err="1" smtClean="0"/>
              <a:t>hypercalls</a:t>
            </a:r>
            <a:endParaRPr lang="en-US" dirty="0"/>
          </a:p>
        </p:txBody>
      </p:sp>
    </p:spTree>
    <p:extLst>
      <p:ext uri="{BB962C8B-B14F-4D97-AF65-F5344CB8AC3E}">
        <p14:creationId xmlns:p14="http://schemas.microsoft.com/office/powerpoint/2010/main" val="21196389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66862" y="681037"/>
            <a:ext cx="9058275" cy="5495925"/>
          </a:xfrm>
          <a:prstGeom prst="rect">
            <a:avLst/>
          </a:prstGeom>
        </p:spPr>
      </p:pic>
      <p:cxnSp>
        <p:nvCxnSpPr>
          <p:cNvPr id="8" name="Straight Connector 7"/>
          <p:cNvCxnSpPr/>
          <p:nvPr/>
        </p:nvCxnSpPr>
        <p:spPr>
          <a:xfrm flipV="1">
            <a:off x="6229350" y="2809875"/>
            <a:ext cx="276225" cy="161925"/>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506875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09912" y="1519237"/>
            <a:ext cx="8658225" cy="4772025"/>
          </a:xfrm>
          <a:prstGeom prst="rect">
            <a:avLst/>
          </a:prstGeom>
        </p:spPr>
      </p:pic>
      <p:sp>
        <p:nvSpPr>
          <p:cNvPr id="5" name="TextBox 4"/>
          <p:cNvSpPr txBox="1"/>
          <p:nvPr/>
        </p:nvSpPr>
        <p:spPr>
          <a:xfrm>
            <a:off x="1095375" y="2695575"/>
            <a:ext cx="1579278" cy="1200329"/>
          </a:xfrm>
          <a:prstGeom prst="rect">
            <a:avLst/>
          </a:prstGeom>
          <a:noFill/>
        </p:spPr>
        <p:txBody>
          <a:bodyPr wrap="none" rtlCol="0">
            <a:spAutoFit/>
          </a:bodyPr>
          <a:lstStyle/>
          <a:p>
            <a:r>
              <a:rPr lang="en-US" b="1" dirty="0" smtClean="0"/>
              <a:t>End user</a:t>
            </a:r>
          </a:p>
          <a:p>
            <a:r>
              <a:rPr lang="en-US" b="1" dirty="0" smtClean="0"/>
              <a:t>VMWare</a:t>
            </a:r>
          </a:p>
          <a:p>
            <a:r>
              <a:rPr lang="en-US" b="1" dirty="0" smtClean="0"/>
              <a:t>Workstation</a:t>
            </a:r>
          </a:p>
          <a:p>
            <a:r>
              <a:rPr lang="en-US" b="1" dirty="0" smtClean="0"/>
              <a:t>Architecture</a:t>
            </a:r>
            <a:endParaRPr lang="en-US" b="1" dirty="0"/>
          </a:p>
        </p:txBody>
      </p:sp>
    </p:spTree>
    <p:extLst>
      <p:ext uri="{BB962C8B-B14F-4D97-AF65-F5344CB8AC3E}">
        <p14:creationId xmlns:p14="http://schemas.microsoft.com/office/powerpoint/2010/main" val="37566490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2887" y="338137"/>
            <a:ext cx="11706225" cy="6181725"/>
          </a:xfrm>
          <a:prstGeom prst="rect">
            <a:avLst/>
          </a:prstGeom>
        </p:spPr>
      </p:pic>
    </p:spTree>
    <p:extLst>
      <p:ext uri="{BB962C8B-B14F-4D97-AF65-F5344CB8AC3E}">
        <p14:creationId xmlns:p14="http://schemas.microsoft.com/office/powerpoint/2010/main" val="24512689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6362" y="485775"/>
            <a:ext cx="9439275" cy="5886450"/>
          </a:xfrm>
          <a:prstGeom prst="rect">
            <a:avLst/>
          </a:prstGeom>
        </p:spPr>
      </p:pic>
    </p:spTree>
    <p:extLst>
      <p:ext uri="{BB962C8B-B14F-4D97-AF65-F5344CB8AC3E}">
        <p14:creationId xmlns:p14="http://schemas.microsoft.com/office/powerpoint/2010/main" val="42303896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7141" y="0"/>
            <a:ext cx="10077718" cy="6858000"/>
          </a:xfrm>
          <a:prstGeom prst="rect">
            <a:avLst/>
          </a:prstGeom>
        </p:spPr>
      </p:pic>
    </p:spTree>
    <p:extLst>
      <p:ext uri="{BB962C8B-B14F-4D97-AF65-F5344CB8AC3E}">
        <p14:creationId xmlns:p14="http://schemas.microsoft.com/office/powerpoint/2010/main" val="15328647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Releases</a:t>
            </a:r>
            <a:endParaRPr lang="en-US" dirty="0"/>
          </a:p>
        </p:txBody>
      </p:sp>
      <p:sp>
        <p:nvSpPr>
          <p:cNvPr id="3" name="Content Placeholder 2"/>
          <p:cNvSpPr>
            <a:spLocks noGrp="1"/>
          </p:cNvSpPr>
          <p:nvPr>
            <p:ph idx="1"/>
          </p:nvPr>
        </p:nvSpPr>
        <p:spPr/>
        <p:txBody>
          <a:bodyPr/>
          <a:lstStyle/>
          <a:p>
            <a:r>
              <a:rPr lang="en-US" dirty="0" smtClean="0"/>
              <a:t>Hyper-</a:t>
            </a:r>
            <a:r>
              <a:rPr lang="en-US" dirty="0" err="1" smtClean="0"/>
              <a:t>Viscurrently</a:t>
            </a:r>
            <a:r>
              <a:rPr lang="en-US" dirty="0"/>
              <a:t> </a:t>
            </a:r>
            <a:r>
              <a:rPr lang="en-US" dirty="0" smtClean="0"/>
              <a:t>shipped as a component of Windows Server 2008 R2 that installs the hypervisor as a role within </a:t>
            </a:r>
            <a:r>
              <a:rPr lang="en-US" dirty="0"/>
              <a:t>the </a:t>
            </a:r>
            <a:r>
              <a:rPr lang="en-US" dirty="0" smtClean="0"/>
              <a:t>server</a:t>
            </a:r>
            <a:endParaRPr lang="en-US" dirty="0"/>
          </a:p>
          <a:p>
            <a:r>
              <a:rPr lang="en-US" dirty="0"/>
              <a:t>Windows Server Core </a:t>
            </a:r>
            <a:r>
              <a:rPr lang="en-US" dirty="0" smtClean="0"/>
              <a:t>to increase performance with smaller footprint, reduced maintenance, reduced management, use of “removed” rich features by remote management through WMI (e.g. </a:t>
            </a:r>
            <a:r>
              <a:rPr lang="en-US" dirty="0" err="1" smtClean="0"/>
              <a:t>powershell</a:t>
            </a:r>
            <a:r>
              <a:rPr lang="en-US" dirty="0" smtClean="0"/>
              <a:t>)</a:t>
            </a:r>
          </a:p>
          <a:p>
            <a:r>
              <a:rPr lang="en-US" dirty="0" err="1"/>
              <a:t>SystemCenter</a:t>
            </a:r>
            <a:r>
              <a:rPr lang="en-US" dirty="0"/>
              <a:t> Virtual </a:t>
            </a:r>
            <a:r>
              <a:rPr lang="en-US" dirty="0" err="1" smtClean="0"/>
              <a:t>MachineManager</a:t>
            </a:r>
            <a:r>
              <a:rPr lang="en-US" dirty="0" smtClean="0"/>
              <a:t>(SCVMM)2008</a:t>
            </a:r>
          </a:p>
          <a:p>
            <a:pPr lvl="1"/>
            <a:r>
              <a:rPr lang="en-US" dirty="0" smtClean="0"/>
              <a:t>Management portal</a:t>
            </a:r>
          </a:p>
          <a:p>
            <a:pPr lvl="1"/>
            <a:r>
              <a:rPr lang="en-US" dirty="0" smtClean="0"/>
              <a:t>V2V, P2V conversions</a:t>
            </a:r>
          </a:p>
          <a:p>
            <a:pPr lvl="1"/>
            <a:r>
              <a:rPr lang="en-US" dirty="0" smtClean="0"/>
              <a:t>Deep </a:t>
            </a:r>
            <a:r>
              <a:rPr lang="en-US" dirty="0" err="1" smtClean="0"/>
              <a:t>powershell</a:t>
            </a:r>
            <a:r>
              <a:rPr lang="en-US" dirty="0" smtClean="0"/>
              <a:t> integration</a:t>
            </a:r>
          </a:p>
          <a:p>
            <a:endParaRPr lang="en-US" dirty="0"/>
          </a:p>
        </p:txBody>
      </p:sp>
    </p:spTree>
    <p:extLst>
      <p:ext uri="{BB962C8B-B14F-4D97-AF65-F5344CB8AC3E}">
        <p14:creationId xmlns:p14="http://schemas.microsoft.com/office/powerpoint/2010/main" val="40868820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Mainframe</a:t>
            </a:r>
            <a:endParaRPr lang="en-US" dirty="0"/>
          </a:p>
        </p:txBody>
      </p:sp>
      <p:pic>
        <p:nvPicPr>
          <p:cNvPr id="1026" name="Picture 2" descr="The Eye-Opening Benefits of Mainframe Comput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954" y="1680632"/>
            <a:ext cx="9552797"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480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p:txBody>
          <a:bodyPr/>
          <a:lstStyle/>
          <a:p>
            <a:r>
              <a:rPr lang="en-US" dirty="0" smtClean="0"/>
              <a:t>Install VMWare </a:t>
            </a:r>
            <a:r>
              <a:rPr lang="en-US" dirty="0" err="1" smtClean="0"/>
              <a:t>ESXi</a:t>
            </a:r>
            <a:r>
              <a:rPr lang="en-US" dirty="0" smtClean="0"/>
              <a:t> server</a:t>
            </a:r>
          </a:p>
          <a:p>
            <a:r>
              <a:rPr lang="en-US" dirty="0"/>
              <a:t>C</a:t>
            </a:r>
            <a:r>
              <a:rPr lang="en-US" dirty="0" smtClean="0"/>
              <a:t>reate Ubuntu VM</a:t>
            </a:r>
          </a:p>
          <a:p>
            <a:r>
              <a:rPr lang="en-US" dirty="0" smtClean="0"/>
              <a:t>Connect to Ubuntu VM</a:t>
            </a:r>
            <a:endParaRPr lang="en-US" dirty="0"/>
          </a:p>
        </p:txBody>
      </p:sp>
    </p:spTree>
    <p:extLst>
      <p:ext uri="{BB962C8B-B14F-4D97-AF65-F5344CB8AC3E}">
        <p14:creationId xmlns:p14="http://schemas.microsoft.com/office/powerpoint/2010/main" val="41163323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Cloud </a:t>
            </a:r>
            <a:r>
              <a:rPr lang="en-US" smtClean="0"/>
              <a:t>Computing Architecture</a:t>
            </a:r>
            <a:endParaRPr lang="en-US" dirty="0"/>
          </a:p>
        </p:txBody>
      </p:sp>
      <p:sp>
        <p:nvSpPr>
          <p:cNvPr id="3" name="Subtitle 2"/>
          <p:cNvSpPr>
            <a:spLocks noGrp="1"/>
          </p:cNvSpPr>
          <p:nvPr>
            <p:ph type="subTitle" idx="1"/>
          </p:nvPr>
        </p:nvSpPr>
        <p:spPr/>
        <p:txBody>
          <a:bodyPr/>
          <a:lstStyle/>
          <a:p>
            <a:r>
              <a:rPr lang="en-US" dirty="0" smtClean="0"/>
              <a:t>Sameer Mahajan</a:t>
            </a:r>
          </a:p>
          <a:p>
            <a:r>
              <a:rPr lang="en-US" dirty="0">
                <a:hlinkClick r:id="rId2"/>
              </a:rPr>
              <a:t>https://www.linkedin.com/in/sameersmahajan</a:t>
            </a:r>
            <a:r>
              <a:rPr lang="en-US" dirty="0" smtClean="0">
                <a:hlinkClick r:id="rId2"/>
              </a:rPr>
              <a:t>/</a:t>
            </a:r>
            <a:r>
              <a:rPr lang="en-US" dirty="0" smtClean="0"/>
              <a:t> </a:t>
            </a:r>
            <a:endParaRPr lang="en-US" dirty="0"/>
          </a:p>
        </p:txBody>
      </p:sp>
    </p:spTree>
    <p:extLst>
      <p:ext uri="{BB962C8B-B14F-4D97-AF65-F5344CB8AC3E}">
        <p14:creationId xmlns:p14="http://schemas.microsoft.com/office/powerpoint/2010/main" val="232479830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 Architecture</a:t>
            </a:r>
            <a:endParaRPr lang="en-US" dirty="0"/>
          </a:p>
        </p:txBody>
      </p:sp>
      <p:sp>
        <p:nvSpPr>
          <p:cNvPr id="3" name="Content Placeholder 2"/>
          <p:cNvSpPr>
            <a:spLocks noGrp="1"/>
          </p:cNvSpPr>
          <p:nvPr>
            <p:ph idx="1"/>
          </p:nvPr>
        </p:nvSpPr>
        <p:spPr/>
        <p:txBody>
          <a:bodyPr/>
          <a:lstStyle/>
          <a:p>
            <a:r>
              <a:rPr lang="en-US" dirty="0" smtClean="0"/>
              <a:t>Distributed infrastructure</a:t>
            </a:r>
          </a:p>
          <a:p>
            <a:r>
              <a:rPr lang="en-US" dirty="0" smtClean="0"/>
              <a:t>Data center(s), cluster(s), composed of desktops, workstations, servers</a:t>
            </a:r>
          </a:p>
          <a:p>
            <a:r>
              <a:rPr lang="en-US" dirty="0" smtClean="0"/>
              <a:t>Infrastructure can be owned by provider or rented from third party</a:t>
            </a:r>
          </a:p>
          <a:p>
            <a:r>
              <a:rPr lang="en-US" dirty="0" smtClean="0"/>
              <a:t>Typically virtualized for workload isolation and cost optimization</a:t>
            </a:r>
          </a:p>
          <a:p>
            <a:r>
              <a:rPr lang="en-US" dirty="0" smtClean="0"/>
              <a:t>Different layers stacked on each other</a:t>
            </a:r>
          </a:p>
          <a:p>
            <a:r>
              <a:rPr lang="en-US" dirty="0" smtClean="0"/>
              <a:t>Utility oriented, internet centric, IT services on demand, covering the entire computing stack from hardware infrastructure to development platforms and distributed applications</a:t>
            </a:r>
          </a:p>
          <a:p>
            <a:endParaRPr lang="en-US" dirty="0"/>
          </a:p>
        </p:txBody>
      </p:sp>
    </p:spTree>
    <p:extLst>
      <p:ext uri="{BB962C8B-B14F-4D97-AF65-F5344CB8AC3E}">
        <p14:creationId xmlns:p14="http://schemas.microsoft.com/office/powerpoint/2010/main" val="13046911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Model</a:t>
            </a:r>
            <a:endParaRPr lang="en-US" dirty="0"/>
          </a:p>
        </p:txBody>
      </p:sp>
      <p:pic>
        <p:nvPicPr>
          <p:cNvPr id="4" name="Content Placeholder 3"/>
          <p:cNvPicPr>
            <a:picLocks noGrp="1" noChangeAspect="1"/>
          </p:cNvPicPr>
          <p:nvPr>
            <p:ph idx="1"/>
          </p:nvPr>
        </p:nvPicPr>
        <p:blipFill>
          <a:blip r:embed="rId2"/>
          <a:stretch>
            <a:fillRect/>
          </a:stretch>
        </p:blipFill>
        <p:spPr>
          <a:xfrm>
            <a:off x="1154954" y="1847088"/>
            <a:ext cx="9050840" cy="4584192"/>
          </a:xfrm>
          <a:prstGeom prst="rect">
            <a:avLst/>
          </a:prstGeom>
        </p:spPr>
      </p:pic>
    </p:spTree>
    <p:extLst>
      <p:ext uri="{BB962C8B-B14F-4D97-AF65-F5344CB8AC3E}">
        <p14:creationId xmlns:p14="http://schemas.microsoft.com/office/powerpoint/2010/main" val="37827497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IaaS</a:t>
            </a:r>
            <a:endParaRPr lang="en-US" dirty="0"/>
          </a:p>
        </p:txBody>
      </p:sp>
      <p:sp>
        <p:nvSpPr>
          <p:cNvPr id="3" name="Content Placeholder 2"/>
          <p:cNvSpPr>
            <a:spLocks noGrp="1"/>
          </p:cNvSpPr>
          <p:nvPr>
            <p:ph idx="1"/>
          </p:nvPr>
        </p:nvSpPr>
        <p:spPr/>
        <p:txBody>
          <a:bodyPr/>
          <a:lstStyle/>
          <a:p>
            <a:r>
              <a:rPr lang="en-US" dirty="0" smtClean="0"/>
              <a:t>Infrastructure or hardware as a service</a:t>
            </a:r>
          </a:p>
          <a:p>
            <a:r>
              <a:rPr lang="en-US" dirty="0" smtClean="0"/>
              <a:t>Most popular and developed market segment of cloud computing</a:t>
            </a:r>
          </a:p>
          <a:p>
            <a:r>
              <a:rPr lang="en-US" dirty="0" smtClean="0"/>
              <a:t>from </a:t>
            </a:r>
            <a:r>
              <a:rPr lang="en-US" dirty="0"/>
              <a:t>single servers to entire infra- structures, including network devices, load balancers, and database and Web </a:t>
            </a:r>
            <a:r>
              <a:rPr lang="en-US" dirty="0" smtClean="0"/>
              <a:t>servers</a:t>
            </a:r>
            <a:endParaRPr lang="en-US" dirty="0"/>
          </a:p>
          <a:p>
            <a:r>
              <a:rPr lang="en-US" dirty="0" smtClean="0"/>
              <a:t>Main technology used: hardware virtualization</a:t>
            </a:r>
          </a:p>
          <a:p>
            <a:r>
              <a:rPr lang="en-US" dirty="0" smtClean="0"/>
              <a:t>Atomic component of VM priced by </a:t>
            </a:r>
            <a:r>
              <a:rPr lang="en-US" dirty="0"/>
              <a:t>memory, #</a:t>
            </a:r>
            <a:r>
              <a:rPr lang="en-US" dirty="0" smtClean="0"/>
              <a:t>processors</a:t>
            </a:r>
            <a:r>
              <a:rPr lang="en-US" dirty="0"/>
              <a:t>, and disk </a:t>
            </a:r>
            <a:r>
              <a:rPr lang="en-US" dirty="0" smtClean="0"/>
              <a:t>size</a:t>
            </a:r>
          </a:p>
          <a:p>
            <a:r>
              <a:rPr lang="en-US" dirty="0"/>
              <a:t>workload partitioning, application isolation, sandboxing, and </a:t>
            </a:r>
            <a:r>
              <a:rPr lang="en-US" dirty="0" smtClean="0"/>
              <a:t>hardware tuning</a:t>
            </a:r>
          </a:p>
          <a:p>
            <a:r>
              <a:rPr lang="en-US" dirty="0" smtClean="0"/>
              <a:t>LAMP: Linux Apache </a:t>
            </a:r>
            <a:r>
              <a:rPr lang="en-US" dirty="0" err="1" smtClean="0"/>
              <a:t>MySql</a:t>
            </a:r>
            <a:r>
              <a:rPr lang="en-US" dirty="0" smtClean="0"/>
              <a:t> and PHP</a:t>
            </a:r>
            <a:endParaRPr lang="en-US" dirty="0"/>
          </a:p>
        </p:txBody>
      </p:sp>
    </p:spTree>
    <p:extLst>
      <p:ext uri="{BB962C8B-B14F-4D97-AF65-F5344CB8AC3E}">
        <p14:creationId xmlns:p14="http://schemas.microsoft.com/office/powerpoint/2010/main" val="29364066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11433" y="0"/>
            <a:ext cx="10769133" cy="6858000"/>
          </a:xfrm>
          <a:prstGeom prst="rect">
            <a:avLst/>
          </a:prstGeom>
        </p:spPr>
      </p:pic>
    </p:spTree>
    <p:extLst>
      <p:ext uri="{BB962C8B-B14F-4D97-AF65-F5344CB8AC3E}">
        <p14:creationId xmlns:p14="http://schemas.microsoft.com/office/powerpoint/2010/main" val="40337270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28700" y="152400"/>
            <a:ext cx="10134600" cy="6553200"/>
          </a:xfrm>
          <a:prstGeom prst="rect">
            <a:avLst/>
          </a:prstGeom>
        </p:spPr>
      </p:pic>
    </p:spTree>
    <p:extLst>
      <p:ext uri="{BB962C8B-B14F-4D97-AF65-F5344CB8AC3E}">
        <p14:creationId xmlns:p14="http://schemas.microsoft.com/office/powerpoint/2010/main" val="4055712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71525" y="266700"/>
            <a:ext cx="10648950" cy="6324600"/>
          </a:xfrm>
          <a:prstGeom prst="rect">
            <a:avLst/>
          </a:prstGeom>
        </p:spPr>
      </p:pic>
    </p:spTree>
    <p:extLst>
      <p:ext uri="{BB962C8B-B14F-4D97-AF65-F5344CB8AC3E}">
        <p14:creationId xmlns:p14="http://schemas.microsoft.com/office/powerpoint/2010/main" val="293401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Essential Characteristics of </a:t>
            </a:r>
            <a:r>
              <a:rPr lang="en-US" dirty="0" err="1" smtClean="0"/>
              <a:t>PaaS</a:t>
            </a:r>
            <a:endParaRPr lang="en-US" dirty="0"/>
          </a:p>
        </p:txBody>
      </p:sp>
      <p:sp>
        <p:nvSpPr>
          <p:cNvPr id="3" name="Content Placeholder 2"/>
          <p:cNvSpPr>
            <a:spLocks noGrp="1"/>
          </p:cNvSpPr>
          <p:nvPr>
            <p:ph idx="1"/>
          </p:nvPr>
        </p:nvSpPr>
        <p:spPr/>
        <p:txBody>
          <a:bodyPr/>
          <a:lstStyle/>
          <a:p>
            <a:r>
              <a:rPr lang="en-US" dirty="0" smtClean="0"/>
              <a:t>Runtime framework</a:t>
            </a:r>
          </a:p>
          <a:p>
            <a:r>
              <a:rPr lang="en-US" dirty="0" smtClean="0"/>
              <a:t>Higher level of abstraction</a:t>
            </a:r>
          </a:p>
          <a:p>
            <a:r>
              <a:rPr lang="en-US" dirty="0" smtClean="0"/>
              <a:t>Automating deployment and scaling</a:t>
            </a:r>
          </a:p>
          <a:p>
            <a:r>
              <a:rPr lang="en-US" dirty="0" smtClean="0"/>
              <a:t>Cloud Services and APIs to </a:t>
            </a:r>
            <a:r>
              <a:rPr lang="en-US" dirty="0"/>
              <a:t>simplify the creation and delivery of elastic and highly available cloud </a:t>
            </a:r>
            <a:r>
              <a:rPr lang="en-US" dirty="0" smtClean="0"/>
              <a:t>applications</a:t>
            </a:r>
          </a:p>
          <a:p>
            <a:r>
              <a:rPr lang="en-US" dirty="0" smtClean="0"/>
              <a:t>Integration of third party cloud services leveraging SOA</a:t>
            </a:r>
          </a:p>
          <a:p>
            <a:r>
              <a:rPr lang="en-US" dirty="0" smtClean="0"/>
              <a:t>Vendor </a:t>
            </a:r>
            <a:r>
              <a:rPr lang="en-US" dirty="0" err="1" smtClean="0"/>
              <a:t>lockin</a:t>
            </a:r>
            <a:endParaRPr lang="en-US" dirty="0" smtClean="0"/>
          </a:p>
          <a:p>
            <a:r>
              <a:rPr lang="en-US" dirty="0" smtClean="0"/>
              <a:t>Optimize development, deployment and management of </a:t>
            </a:r>
            <a:r>
              <a:rPr lang="en-US" dirty="0" err="1" smtClean="0"/>
              <a:t>applicaitons</a:t>
            </a:r>
            <a:endParaRPr lang="en-US" dirty="0"/>
          </a:p>
        </p:txBody>
      </p:sp>
    </p:spTree>
    <p:extLst>
      <p:ext uri="{BB962C8B-B14F-4D97-AF65-F5344CB8AC3E}">
        <p14:creationId xmlns:p14="http://schemas.microsoft.com/office/powerpoint/2010/main" val="28152932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SaaS</a:t>
            </a:r>
            <a:endParaRPr lang="en-US" dirty="0"/>
          </a:p>
        </p:txBody>
      </p:sp>
      <p:sp>
        <p:nvSpPr>
          <p:cNvPr id="3" name="Content Placeholder 2"/>
          <p:cNvSpPr>
            <a:spLocks noGrp="1"/>
          </p:cNvSpPr>
          <p:nvPr>
            <p:ph idx="1"/>
          </p:nvPr>
        </p:nvSpPr>
        <p:spPr>
          <a:xfrm>
            <a:off x="1154954" y="2603500"/>
            <a:ext cx="8825659" cy="3733292"/>
          </a:xfrm>
        </p:spPr>
        <p:txBody>
          <a:bodyPr>
            <a:normAutofit/>
          </a:bodyPr>
          <a:lstStyle/>
          <a:p>
            <a:r>
              <a:rPr lang="en-US" dirty="0" smtClean="0"/>
              <a:t>Complete applications as a service</a:t>
            </a:r>
          </a:p>
          <a:p>
            <a:r>
              <a:rPr lang="en-US" dirty="0" smtClean="0"/>
              <a:t>No hardware, software cost, pay as you go subscriptions</a:t>
            </a:r>
          </a:p>
          <a:p>
            <a:r>
              <a:rPr lang="en-US" dirty="0" smtClean="0"/>
              <a:t>One-to-many, hosted, some customization</a:t>
            </a:r>
          </a:p>
          <a:p>
            <a:r>
              <a:rPr lang="en-US" dirty="0" smtClean="0"/>
              <a:t>Multitenant</a:t>
            </a:r>
          </a:p>
          <a:p>
            <a:r>
              <a:rPr lang="en-US" dirty="0" smtClean="0"/>
              <a:t>SaaS coined in 2001, predates cloud computing, Application Service Providers (ASP)</a:t>
            </a:r>
          </a:p>
          <a:p>
            <a:r>
              <a:rPr lang="en-US" dirty="0" smtClean="0"/>
              <a:t>SaaS 2.0 rapid achievement of business objectives, integration, interconnected</a:t>
            </a:r>
          </a:p>
          <a:p>
            <a:r>
              <a:rPr lang="en-US" dirty="0" smtClean="0"/>
              <a:t>Salesforce (CRM), Facebook (social networking), </a:t>
            </a:r>
            <a:r>
              <a:rPr lang="en-US" dirty="0" err="1" smtClean="0"/>
              <a:t>linkedin,Google</a:t>
            </a:r>
            <a:r>
              <a:rPr lang="en-US" dirty="0" smtClean="0"/>
              <a:t> Documents</a:t>
            </a:r>
          </a:p>
          <a:p>
            <a:endParaRPr lang="en-US" dirty="0" smtClean="0"/>
          </a:p>
          <a:p>
            <a:endParaRPr lang="en-US" dirty="0"/>
          </a:p>
        </p:txBody>
      </p:sp>
    </p:spTree>
    <p:extLst>
      <p:ext uri="{BB962C8B-B14F-4D97-AF65-F5344CB8AC3E}">
        <p14:creationId xmlns:p14="http://schemas.microsoft.com/office/powerpoint/2010/main" val="2548723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a:t>
            </a:r>
            <a:endParaRPr lang="en-US" dirty="0"/>
          </a:p>
        </p:txBody>
      </p:sp>
      <p:sp>
        <p:nvSpPr>
          <p:cNvPr id="3" name="Content Placeholder 2"/>
          <p:cNvSpPr>
            <a:spLocks noGrp="1"/>
          </p:cNvSpPr>
          <p:nvPr>
            <p:ph idx="1"/>
          </p:nvPr>
        </p:nvSpPr>
        <p:spPr/>
        <p:txBody>
          <a:bodyPr/>
          <a:lstStyle/>
          <a:p>
            <a:r>
              <a:rPr lang="en-US" dirty="0" smtClean="0"/>
              <a:t>Web is the primary interface</a:t>
            </a:r>
          </a:p>
          <a:p>
            <a:r>
              <a:rPr lang="en-US" dirty="0" smtClean="0"/>
              <a:t>Interactivity and flexibility into web pages</a:t>
            </a:r>
          </a:p>
          <a:p>
            <a:r>
              <a:rPr lang="en-US" dirty="0" smtClean="0"/>
              <a:t>XML, AJAX, Web Services</a:t>
            </a:r>
          </a:p>
          <a:p>
            <a:r>
              <a:rPr lang="en-US" dirty="0" smtClean="0"/>
              <a:t>Variety </a:t>
            </a:r>
            <a:r>
              <a:rPr lang="en-US" dirty="0"/>
              <a:t>of devices: mobile phones, car dashboards, TV sets, </a:t>
            </a:r>
            <a:r>
              <a:rPr lang="en-US" dirty="0" err="1" smtClean="0"/>
              <a:t>IoT</a:t>
            </a:r>
            <a:endParaRPr lang="en-US" dirty="0" smtClean="0"/>
          </a:p>
          <a:p>
            <a:r>
              <a:rPr lang="en-US" dirty="0" smtClean="0"/>
              <a:t>Extremely dynamic applications, lightweight, loose coupling</a:t>
            </a:r>
          </a:p>
          <a:p>
            <a:r>
              <a:rPr lang="en-US" dirty="0" smtClean="0"/>
              <a:t>Wide availability via media accessibility or affordability</a:t>
            </a:r>
          </a:p>
          <a:p>
            <a:r>
              <a:rPr lang="en-US" dirty="0" smtClean="0"/>
              <a:t>Google maps, </a:t>
            </a:r>
            <a:r>
              <a:rPr lang="en-US" dirty="0" err="1" smtClean="0"/>
              <a:t>flickr</a:t>
            </a:r>
            <a:r>
              <a:rPr lang="en-US" dirty="0" smtClean="0"/>
              <a:t>, </a:t>
            </a:r>
            <a:r>
              <a:rPr lang="en-US" dirty="0" err="1" smtClean="0"/>
              <a:t>facebook</a:t>
            </a:r>
            <a:r>
              <a:rPr lang="en-US" dirty="0" smtClean="0"/>
              <a:t>, twitter, </a:t>
            </a:r>
            <a:r>
              <a:rPr lang="en-US" dirty="0" err="1" smtClean="0"/>
              <a:t>youtube</a:t>
            </a:r>
            <a:endParaRPr lang="en-US" dirty="0"/>
          </a:p>
        </p:txBody>
      </p:sp>
    </p:spTree>
    <p:extLst>
      <p:ext uri="{BB962C8B-B14F-4D97-AF65-F5344CB8AC3E}">
        <p14:creationId xmlns:p14="http://schemas.microsoft.com/office/powerpoint/2010/main" val="3974395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a:xfrm>
            <a:off x="1154954" y="2304288"/>
            <a:ext cx="8825659" cy="3715512"/>
          </a:xfrm>
        </p:spPr>
        <p:txBody>
          <a:bodyPr/>
          <a:lstStyle/>
          <a:p>
            <a:pPr marL="0" indent="0">
              <a:buNone/>
            </a:pPr>
            <a:r>
              <a:rPr lang="en-US" dirty="0" smtClean="0"/>
              <a:t>Clouds are </a:t>
            </a:r>
            <a:r>
              <a:rPr lang="en-US" dirty="0"/>
              <a:t>a type of parallel and </a:t>
            </a:r>
            <a:r>
              <a:rPr lang="en-US" dirty="0" smtClean="0"/>
              <a:t>distributed </a:t>
            </a:r>
            <a:r>
              <a:rPr lang="en-US" dirty="0"/>
              <a:t>system harnessing physical and virtual computers presented as a unified computing </a:t>
            </a:r>
            <a:r>
              <a:rPr lang="en-US" dirty="0" smtClean="0"/>
              <a:t>resource</a:t>
            </a:r>
          </a:p>
          <a:p>
            <a:pPr marL="0" indent="0">
              <a:buNone/>
            </a:pPr>
            <a:endParaRPr lang="en-US" dirty="0" smtClean="0"/>
          </a:p>
          <a:p>
            <a:r>
              <a:rPr lang="en-US" dirty="0" smtClean="0"/>
              <a:t>Public: open to the wider public</a:t>
            </a:r>
          </a:p>
          <a:p>
            <a:r>
              <a:rPr lang="en-US" dirty="0" smtClean="0"/>
              <a:t>Private: limited to an institution, intranet</a:t>
            </a:r>
          </a:p>
          <a:p>
            <a:r>
              <a:rPr lang="en-US" dirty="0" smtClean="0"/>
              <a:t>Hybrid or heterogeneous: combination of the above two</a:t>
            </a:r>
          </a:p>
          <a:p>
            <a:r>
              <a:rPr lang="en-US" dirty="0" smtClean="0"/>
              <a:t>Community: for a specific industry</a:t>
            </a:r>
          </a:p>
          <a:p>
            <a:r>
              <a:rPr lang="en-US" dirty="0" smtClean="0"/>
              <a:t>Multi: </a:t>
            </a:r>
            <a:r>
              <a:rPr lang="en-US" dirty="0"/>
              <a:t>combination of on-premises, </a:t>
            </a:r>
            <a:r>
              <a:rPr lang="en-US" dirty="0" smtClean="0"/>
              <a:t>private, public, </a:t>
            </a:r>
            <a:r>
              <a:rPr lang="en-US" dirty="0"/>
              <a:t>and edge</a:t>
            </a:r>
            <a:endParaRPr lang="en-US" dirty="0" smtClean="0"/>
          </a:p>
        </p:txBody>
      </p:sp>
    </p:spTree>
    <p:extLst>
      <p:ext uri="{BB962C8B-B14F-4D97-AF65-F5344CB8AC3E}">
        <p14:creationId xmlns:p14="http://schemas.microsoft.com/office/powerpoint/2010/main" val="277476731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Cloud</a:t>
            </a:r>
            <a:endParaRPr lang="en-US" dirty="0"/>
          </a:p>
        </p:txBody>
      </p:sp>
      <p:sp>
        <p:nvSpPr>
          <p:cNvPr id="3" name="Content Placeholder 2"/>
          <p:cNvSpPr>
            <a:spLocks noGrp="1"/>
          </p:cNvSpPr>
          <p:nvPr>
            <p:ph idx="1"/>
          </p:nvPr>
        </p:nvSpPr>
        <p:spPr>
          <a:xfrm>
            <a:off x="1154954" y="2603500"/>
            <a:ext cx="8825659" cy="3980180"/>
          </a:xfrm>
        </p:spPr>
        <p:txBody>
          <a:bodyPr/>
          <a:lstStyle/>
          <a:p>
            <a:r>
              <a:rPr lang="en-US" dirty="0" smtClean="0"/>
              <a:t>First expression of cloud computing</a:t>
            </a:r>
          </a:p>
          <a:p>
            <a:r>
              <a:rPr lang="en-US" dirty="0" smtClean="0"/>
              <a:t>Anyone, anywhere, any time via Internet</a:t>
            </a:r>
          </a:p>
          <a:p>
            <a:r>
              <a:rPr lang="en-US" dirty="0" smtClean="0"/>
              <a:t>Useful to start small enterprises without incurring any </a:t>
            </a:r>
            <a:r>
              <a:rPr lang="en-US" dirty="0" err="1" smtClean="0"/>
              <a:t>capex</a:t>
            </a:r>
            <a:endParaRPr lang="en-US" dirty="0" smtClean="0"/>
          </a:p>
          <a:p>
            <a:r>
              <a:rPr lang="en-US" dirty="0" smtClean="0"/>
              <a:t>Grow or shrink according to business needs, sustain peak load</a:t>
            </a:r>
          </a:p>
          <a:p>
            <a:r>
              <a:rPr lang="en-US" dirty="0" smtClean="0"/>
              <a:t>Renting infrastructure or subscribing to services</a:t>
            </a:r>
          </a:p>
          <a:p>
            <a:r>
              <a:rPr lang="en-US" dirty="0" smtClean="0"/>
              <a:t>Replace or extend</a:t>
            </a:r>
          </a:p>
          <a:p>
            <a:r>
              <a:rPr lang="en-US" dirty="0" err="1" smtClean="0"/>
              <a:t>Multitenancy</a:t>
            </a:r>
            <a:r>
              <a:rPr lang="en-US" dirty="0" smtClean="0"/>
              <a:t>, </a:t>
            </a:r>
            <a:r>
              <a:rPr lang="en-US" dirty="0" err="1" smtClean="0"/>
              <a:t>QoS</a:t>
            </a:r>
            <a:endParaRPr lang="en-US" dirty="0" smtClean="0"/>
          </a:p>
          <a:p>
            <a:r>
              <a:rPr lang="en-US" dirty="0" smtClean="0"/>
              <a:t>Monitoring: uptime, usage (for billing), activity</a:t>
            </a:r>
          </a:p>
          <a:p>
            <a:r>
              <a:rPr lang="en-US" dirty="0" smtClean="0"/>
              <a:t>AWS EC2: </a:t>
            </a:r>
            <a:r>
              <a:rPr lang="en-US" dirty="0" err="1" smtClean="0"/>
              <a:t>IaaS</a:t>
            </a:r>
            <a:r>
              <a:rPr lang="en-US" dirty="0" smtClean="0"/>
              <a:t>, Google </a:t>
            </a:r>
            <a:r>
              <a:rPr lang="en-US" dirty="0" err="1" smtClean="0"/>
              <a:t>AppEngine</a:t>
            </a:r>
            <a:r>
              <a:rPr lang="en-US" dirty="0" smtClean="0"/>
              <a:t>: </a:t>
            </a:r>
            <a:r>
              <a:rPr lang="en-US" dirty="0" err="1" smtClean="0"/>
              <a:t>PaaS</a:t>
            </a:r>
            <a:r>
              <a:rPr lang="en-US" dirty="0" smtClean="0"/>
              <a:t>, salesforce.com: SaaS</a:t>
            </a:r>
          </a:p>
          <a:p>
            <a:endParaRPr lang="en-US" dirty="0"/>
          </a:p>
        </p:txBody>
      </p:sp>
    </p:spTree>
    <p:extLst>
      <p:ext uri="{BB962C8B-B14F-4D97-AF65-F5344CB8AC3E}">
        <p14:creationId xmlns:p14="http://schemas.microsoft.com/office/powerpoint/2010/main" val="2406268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Private Cloud</a:t>
            </a:r>
            <a:endParaRPr lang="en-US" dirty="0"/>
          </a:p>
        </p:txBody>
      </p:sp>
      <p:sp>
        <p:nvSpPr>
          <p:cNvPr id="3" name="Content Placeholder 2"/>
          <p:cNvSpPr>
            <a:spLocks noGrp="1"/>
          </p:cNvSpPr>
          <p:nvPr>
            <p:ph idx="1"/>
          </p:nvPr>
        </p:nvSpPr>
        <p:spPr/>
        <p:txBody>
          <a:bodyPr/>
          <a:lstStyle/>
          <a:p>
            <a:r>
              <a:rPr lang="en-US" dirty="0" smtClean="0"/>
              <a:t>Control, privacy, government, military agencies</a:t>
            </a:r>
          </a:p>
          <a:p>
            <a:r>
              <a:rPr lang="en-US" dirty="0" smtClean="0"/>
              <a:t>Depending on where data resides: US APATRIOT Act provides its government and other agencies access to information, including that belonging to any company that </a:t>
            </a:r>
            <a:r>
              <a:rPr lang="en-US" dirty="0"/>
              <a:t>stores </a:t>
            </a:r>
            <a:r>
              <a:rPr lang="en-US" dirty="0" smtClean="0"/>
              <a:t>information in the U.S. territory</a:t>
            </a:r>
          </a:p>
          <a:p>
            <a:r>
              <a:rPr lang="en-US" dirty="0" smtClean="0"/>
              <a:t>Can leverage existing on </a:t>
            </a:r>
            <a:r>
              <a:rPr lang="en-US" dirty="0" err="1" smtClean="0"/>
              <a:t>prem</a:t>
            </a:r>
            <a:r>
              <a:rPr lang="en-US" dirty="0" smtClean="0"/>
              <a:t> hardware and software</a:t>
            </a:r>
          </a:p>
          <a:p>
            <a:r>
              <a:rPr lang="en-US" dirty="0" smtClean="0"/>
              <a:t>Migration of existing infra</a:t>
            </a:r>
          </a:p>
          <a:p>
            <a:r>
              <a:rPr lang="en-US" dirty="0" smtClean="0"/>
              <a:t>IT services on demand</a:t>
            </a:r>
          </a:p>
          <a:p>
            <a:r>
              <a:rPr lang="en-US" dirty="0" smtClean="0"/>
              <a:t>Customer information protection, Infra SLAs, Compliance</a:t>
            </a:r>
          </a:p>
          <a:p>
            <a:r>
              <a:rPr lang="en-US" dirty="0" err="1" smtClean="0"/>
              <a:t>Openstack</a:t>
            </a:r>
            <a:r>
              <a:rPr lang="en-US" dirty="0" smtClean="0"/>
              <a:t>, VMWare </a:t>
            </a:r>
            <a:r>
              <a:rPr lang="en-US" dirty="0" err="1" smtClean="0"/>
              <a:t>vCloud</a:t>
            </a:r>
            <a:endParaRPr lang="en-US" dirty="0"/>
          </a:p>
        </p:txBody>
      </p:sp>
    </p:spTree>
    <p:extLst>
      <p:ext uri="{BB962C8B-B14F-4D97-AF65-F5344CB8AC3E}">
        <p14:creationId xmlns:p14="http://schemas.microsoft.com/office/powerpoint/2010/main" val="1865009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42962" y="123825"/>
            <a:ext cx="10506075" cy="6610350"/>
          </a:xfrm>
          <a:prstGeom prst="rect">
            <a:avLst/>
          </a:prstGeom>
        </p:spPr>
      </p:pic>
    </p:spTree>
    <p:extLst>
      <p:ext uri="{BB962C8B-B14F-4D97-AF65-F5344CB8AC3E}">
        <p14:creationId xmlns:p14="http://schemas.microsoft.com/office/powerpoint/2010/main" val="40115105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Cloud</a:t>
            </a:r>
            <a:endParaRPr lang="en-US" dirty="0"/>
          </a:p>
        </p:txBody>
      </p:sp>
      <p:sp>
        <p:nvSpPr>
          <p:cNvPr id="3" name="Content Placeholder 2"/>
          <p:cNvSpPr>
            <a:spLocks noGrp="1"/>
          </p:cNvSpPr>
          <p:nvPr>
            <p:ph idx="1"/>
          </p:nvPr>
        </p:nvSpPr>
        <p:spPr/>
        <p:txBody>
          <a:bodyPr>
            <a:normAutofit fontScale="92500"/>
          </a:bodyPr>
          <a:lstStyle/>
          <a:p>
            <a:r>
              <a:rPr lang="en-US" dirty="0" smtClean="0"/>
              <a:t>Keep processing of information within premises</a:t>
            </a:r>
          </a:p>
          <a:p>
            <a:r>
              <a:rPr lang="en-US" dirty="0" smtClean="0"/>
              <a:t>Leverage existing hardware and software</a:t>
            </a:r>
          </a:p>
          <a:p>
            <a:r>
              <a:rPr lang="en-US" dirty="0" smtClean="0"/>
              <a:t>Scale depending on needs and sustain peak load</a:t>
            </a:r>
          </a:p>
          <a:p>
            <a:r>
              <a:rPr lang="en-US" dirty="0" smtClean="0"/>
              <a:t>private </a:t>
            </a:r>
            <a:r>
              <a:rPr lang="en-US" dirty="0"/>
              <a:t>cloud that integrates additional services or resources from one or more public </a:t>
            </a:r>
            <a:r>
              <a:rPr lang="en-US" dirty="0" smtClean="0"/>
              <a:t>clouds</a:t>
            </a:r>
          </a:p>
          <a:p>
            <a:r>
              <a:rPr lang="en-US" dirty="0" smtClean="0"/>
              <a:t>Heterogeneous cloud</a:t>
            </a:r>
          </a:p>
          <a:p>
            <a:r>
              <a:rPr lang="en-US" dirty="0" smtClean="0"/>
              <a:t>Dynamic provisioning to meet demand – </a:t>
            </a:r>
            <a:r>
              <a:rPr lang="en-US" dirty="0" err="1" smtClean="0"/>
              <a:t>cloudbursting</a:t>
            </a:r>
            <a:endParaRPr lang="en-US" dirty="0" smtClean="0"/>
          </a:p>
          <a:p>
            <a:r>
              <a:rPr lang="en-US" dirty="0" smtClean="0"/>
              <a:t>Mostly applies to hardware</a:t>
            </a:r>
          </a:p>
          <a:p>
            <a:r>
              <a:rPr lang="en-US" dirty="0" err="1" smtClean="0"/>
              <a:t>OpenNebula</a:t>
            </a:r>
            <a:r>
              <a:rPr lang="en-US" dirty="0" smtClean="0"/>
              <a:t>: cost based advanced </a:t>
            </a:r>
            <a:r>
              <a:rPr lang="en-US" dirty="0" err="1" smtClean="0"/>
              <a:t>Haizea</a:t>
            </a:r>
            <a:r>
              <a:rPr lang="en-US" dirty="0" smtClean="0"/>
              <a:t> scheduler uses </a:t>
            </a:r>
            <a:r>
              <a:rPr lang="en-US" dirty="0" err="1" smtClean="0"/>
              <a:t>QoS</a:t>
            </a:r>
            <a:r>
              <a:rPr lang="en-US" dirty="0" smtClean="0"/>
              <a:t> and budget</a:t>
            </a:r>
            <a:endParaRPr lang="en-US" dirty="0"/>
          </a:p>
        </p:txBody>
      </p:sp>
    </p:spTree>
    <p:extLst>
      <p:ext uri="{BB962C8B-B14F-4D97-AF65-F5344CB8AC3E}">
        <p14:creationId xmlns:p14="http://schemas.microsoft.com/office/powerpoint/2010/main" val="10751350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4287"/>
            <a:ext cx="9144000" cy="6829425"/>
          </a:xfrm>
          <a:prstGeom prst="rect">
            <a:avLst/>
          </a:prstGeom>
        </p:spPr>
      </p:pic>
    </p:spTree>
    <p:extLst>
      <p:ext uri="{BB962C8B-B14F-4D97-AF65-F5344CB8AC3E}">
        <p14:creationId xmlns:p14="http://schemas.microsoft.com/office/powerpoint/2010/main" val="4132975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2481" y="0"/>
            <a:ext cx="10207037" cy="6858000"/>
          </a:xfrm>
          <a:prstGeom prst="rect">
            <a:avLst/>
          </a:prstGeom>
        </p:spPr>
      </p:pic>
    </p:spTree>
    <p:extLst>
      <p:ext uri="{BB962C8B-B14F-4D97-AF65-F5344CB8AC3E}">
        <p14:creationId xmlns:p14="http://schemas.microsoft.com/office/powerpoint/2010/main" val="27923072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a:t>
            </a:r>
            <a:endParaRPr lang="en-US" dirty="0"/>
          </a:p>
        </p:txBody>
      </p:sp>
      <p:sp>
        <p:nvSpPr>
          <p:cNvPr id="3" name="Content Placeholder 2"/>
          <p:cNvSpPr>
            <a:spLocks noGrp="1"/>
          </p:cNvSpPr>
          <p:nvPr>
            <p:ph idx="1"/>
          </p:nvPr>
        </p:nvSpPr>
        <p:spPr/>
        <p:txBody>
          <a:bodyPr/>
          <a:lstStyle/>
          <a:p>
            <a:r>
              <a:rPr lang="en-US" dirty="0" smtClean="0"/>
              <a:t>Tiered: different types of EC2 instances</a:t>
            </a:r>
          </a:p>
          <a:p>
            <a:r>
              <a:rPr lang="en-US" dirty="0" smtClean="0"/>
              <a:t>Per unit: data transfer, per GB storage</a:t>
            </a:r>
          </a:p>
          <a:p>
            <a:r>
              <a:rPr lang="en-US" dirty="0" smtClean="0"/>
              <a:t>Subscription based: SaaS, for application(s) / service, per month</a:t>
            </a:r>
          </a:p>
          <a:p>
            <a:r>
              <a:rPr lang="en-US" dirty="0" smtClean="0"/>
              <a:t>Combination of above: per GB per </a:t>
            </a:r>
            <a:r>
              <a:rPr lang="en-US" smtClean="0"/>
              <a:t>month for s3fa</a:t>
            </a:r>
            <a:endParaRPr lang="en-US" dirty="0"/>
          </a:p>
        </p:txBody>
      </p:sp>
    </p:spTree>
    <p:extLst>
      <p:ext uri="{BB962C8B-B14F-4D97-AF65-F5344CB8AC3E}">
        <p14:creationId xmlns:p14="http://schemas.microsoft.com/office/powerpoint/2010/main" val="27112227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p:txBody>
          <a:bodyPr/>
          <a:lstStyle/>
          <a:p>
            <a:r>
              <a:rPr lang="en-US" dirty="0" smtClean="0"/>
              <a:t>Google account</a:t>
            </a:r>
          </a:p>
          <a:p>
            <a:r>
              <a:rPr lang="en-US" dirty="0" smtClean="0"/>
              <a:t>Google drive</a:t>
            </a:r>
          </a:p>
          <a:p>
            <a:r>
              <a:rPr lang="en-US" dirty="0" smtClean="0"/>
              <a:t>Spreadsheet</a:t>
            </a:r>
          </a:p>
          <a:p>
            <a:r>
              <a:rPr lang="en-US" dirty="0" smtClean="0"/>
              <a:t>Note</a:t>
            </a:r>
            <a:endParaRPr lang="en-US" dirty="0"/>
          </a:p>
        </p:txBody>
      </p:sp>
    </p:spTree>
    <p:extLst>
      <p:ext uri="{BB962C8B-B14F-4D97-AF65-F5344CB8AC3E}">
        <p14:creationId xmlns:p14="http://schemas.microsoft.com/office/powerpoint/2010/main" val="33537451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0946" y="679454"/>
            <a:ext cx="8761413" cy="706964"/>
          </a:xfrm>
        </p:spPr>
        <p:txBody>
          <a:bodyPr/>
          <a:lstStyle/>
          <a:p>
            <a:r>
              <a:rPr lang="en-US" dirty="0" smtClean="0"/>
              <a:t>Layers / Reference Model</a:t>
            </a:r>
            <a:endParaRPr lang="en-US" dirty="0"/>
          </a:p>
        </p:txBody>
      </p:sp>
      <p:pic>
        <p:nvPicPr>
          <p:cNvPr id="5" name="Picture 4"/>
          <p:cNvPicPr>
            <a:picLocks noChangeAspect="1"/>
          </p:cNvPicPr>
          <p:nvPr/>
        </p:nvPicPr>
        <p:blipFill>
          <a:blip r:embed="rId2"/>
          <a:stretch>
            <a:fillRect/>
          </a:stretch>
        </p:blipFill>
        <p:spPr>
          <a:xfrm>
            <a:off x="1337500" y="1386418"/>
            <a:ext cx="9553575" cy="5572125"/>
          </a:xfrm>
          <a:prstGeom prst="rect">
            <a:avLst/>
          </a:prstGeom>
        </p:spPr>
      </p:pic>
    </p:spTree>
    <p:extLst>
      <p:ext uri="{BB962C8B-B14F-4D97-AF65-F5344CB8AC3E}">
        <p14:creationId xmlns:p14="http://schemas.microsoft.com/office/powerpoint/2010/main" val="5365944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a:t>
            </a:r>
            <a:r>
              <a:rPr lang="en-US" dirty="0" err="1" smtClean="0"/>
              <a:t>contd</a:t>
            </a:r>
            <a:r>
              <a:rPr lang="en-US" dirty="0" smtClean="0"/>
              <a:t>)</a:t>
            </a:r>
            <a:endParaRPr lang="en-US" dirty="0"/>
          </a:p>
        </p:txBody>
      </p:sp>
      <p:sp>
        <p:nvSpPr>
          <p:cNvPr id="3" name="Content Placeholder 2"/>
          <p:cNvSpPr>
            <a:spLocks noGrp="1"/>
          </p:cNvSpPr>
          <p:nvPr>
            <p:ph idx="1"/>
          </p:nvPr>
        </p:nvSpPr>
        <p:spPr/>
        <p:txBody>
          <a:bodyPr/>
          <a:lstStyle/>
          <a:p>
            <a:r>
              <a:rPr lang="en-US" dirty="0" smtClean="0"/>
              <a:t>Service oriented</a:t>
            </a:r>
          </a:p>
          <a:p>
            <a:r>
              <a:rPr lang="en-US" dirty="0" smtClean="0"/>
              <a:t>Utility oriented</a:t>
            </a:r>
          </a:p>
          <a:p>
            <a:r>
              <a:rPr lang="en-US" dirty="0" smtClean="0"/>
              <a:t>Grid </a:t>
            </a:r>
            <a:r>
              <a:rPr lang="en-US" dirty="0"/>
              <a:t>computing</a:t>
            </a:r>
          </a:p>
          <a:p>
            <a:r>
              <a:rPr lang="en-US" dirty="0"/>
              <a:t>HPC</a:t>
            </a:r>
          </a:p>
          <a:p>
            <a:r>
              <a:rPr lang="en-US" dirty="0"/>
              <a:t>Parallel Programming</a:t>
            </a:r>
          </a:p>
          <a:p>
            <a:r>
              <a:rPr lang="en-US" dirty="0"/>
              <a:t>Distributed </a:t>
            </a:r>
            <a:r>
              <a:rPr lang="en-US" dirty="0" smtClean="0"/>
              <a:t>Computing</a:t>
            </a:r>
            <a:endParaRPr lang="en-US" dirty="0"/>
          </a:p>
        </p:txBody>
      </p:sp>
    </p:spTree>
    <p:extLst>
      <p:ext uri="{BB962C8B-B14F-4D97-AF65-F5344CB8AC3E}">
        <p14:creationId xmlns:p14="http://schemas.microsoft.com/office/powerpoint/2010/main" val="29977480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Cloud Computing Platforms</a:t>
            </a:r>
            <a:endParaRPr lang="en-US" dirty="0"/>
          </a:p>
        </p:txBody>
      </p:sp>
      <p:sp>
        <p:nvSpPr>
          <p:cNvPr id="3" name="Subtitle 2"/>
          <p:cNvSpPr>
            <a:spLocks noGrp="1"/>
          </p:cNvSpPr>
          <p:nvPr>
            <p:ph type="subTitle" idx="1"/>
          </p:nvPr>
        </p:nvSpPr>
        <p:spPr/>
        <p:txBody>
          <a:bodyPr/>
          <a:lstStyle/>
          <a:p>
            <a:r>
              <a:rPr lang="en-US" dirty="0" smtClean="0"/>
              <a:t>Sameer Mahajan</a:t>
            </a:r>
          </a:p>
          <a:p>
            <a:r>
              <a:rPr lang="en-US" dirty="0">
                <a:hlinkClick r:id="rId2"/>
              </a:rPr>
              <a:t>https://www.linkedin.com/in/sameersmahajan</a:t>
            </a:r>
            <a:r>
              <a:rPr lang="en-US" dirty="0" smtClean="0">
                <a:hlinkClick r:id="rId2"/>
              </a:rPr>
              <a:t>/</a:t>
            </a:r>
            <a:r>
              <a:rPr lang="en-US" dirty="0" smtClean="0"/>
              <a:t> </a:t>
            </a:r>
            <a:endParaRPr lang="en-US" dirty="0"/>
          </a:p>
        </p:txBody>
      </p:sp>
    </p:spTree>
    <p:extLst>
      <p:ext uri="{BB962C8B-B14F-4D97-AF65-F5344CB8AC3E}">
        <p14:creationId xmlns:p14="http://schemas.microsoft.com/office/powerpoint/2010/main" val="129095815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90575" y="161925"/>
            <a:ext cx="10610850" cy="6534150"/>
          </a:xfrm>
          <a:prstGeom prst="rect">
            <a:avLst/>
          </a:prstGeom>
        </p:spPr>
      </p:pic>
    </p:spTree>
    <p:extLst>
      <p:ext uri="{BB962C8B-B14F-4D97-AF65-F5344CB8AC3E}">
        <p14:creationId xmlns:p14="http://schemas.microsoft.com/office/powerpoint/2010/main" val="321583795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Web Services (AWS)</a:t>
            </a:r>
            <a:endParaRPr lang="en-US" dirty="0"/>
          </a:p>
        </p:txBody>
      </p:sp>
      <p:sp>
        <p:nvSpPr>
          <p:cNvPr id="3" name="Content Placeholder 2"/>
          <p:cNvSpPr>
            <a:spLocks noGrp="1"/>
          </p:cNvSpPr>
          <p:nvPr>
            <p:ph idx="1"/>
          </p:nvPr>
        </p:nvSpPr>
        <p:spPr>
          <a:xfrm>
            <a:off x="1154954" y="2603500"/>
            <a:ext cx="9022318" cy="3416300"/>
          </a:xfrm>
        </p:spPr>
        <p:txBody>
          <a:bodyPr/>
          <a:lstStyle/>
          <a:p>
            <a:r>
              <a:rPr lang="en-US" dirty="0" smtClean="0"/>
              <a:t>SOAP or </a:t>
            </a:r>
            <a:r>
              <a:rPr lang="en-US" dirty="0" err="1" smtClean="0"/>
              <a:t>RESTful</a:t>
            </a:r>
            <a:r>
              <a:rPr lang="en-US" dirty="0" smtClean="0"/>
              <a:t> web service interface, web based console, CLI, SDK</a:t>
            </a:r>
          </a:p>
          <a:p>
            <a:r>
              <a:rPr lang="en-US" dirty="0" smtClean="0"/>
              <a:t>Raw compute: EC2, raw storage: s3</a:t>
            </a:r>
          </a:p>
          <a:p>
            <a:r>
              <a:rPr lang="en-US" dirty="0" smtClean="0"/>
              <a:t>EC2 VM with image having predefined software stack, instance configured with memory, processors and storage, remote access</a:t>
            </a:r>
          </a:p>
          <a:p>
            <a:r>
              <a:rPr lang="en-US" dirty="0" smtClean="0"/>
              <a:t>Amazon Machine Image (AMI) templates to create a VM, stored in s3 and have unique identifiers, contains Amazon </a:t>
            </a:r>
            <a:r>
              <a:rPr lang="en-US" dirty="0" err="1" smtClean="0"/>
              <a:t>Ramdisk</a:t>
            </a:r>
            <a:r>
              <a:rPr lang="en-US" dirty="0" smtClean="0"/>
              <a:t> Image (ARI) and Amazon Kernel Image (AKI)</a:t>
            </a:r>
          </a:p>
          <a:p>
            <a:r>
              <a:rPr lang="en-US" dirty="0" err="1" smtClean="0"/>
              <a:t>vCPU</a:t>
            </a:r>
            <a:r>
              <a:rPr lang="en-US" dirty="0" smtClean="0"/>
              <a:t> / virtual cores and ECU =1.0 -1.2 GHz 2007 Opteron or Xeon processor</a:t>
            </a:r>
          </a:p>
          <a:p>
            <a:r>
              <a:rPr lang="en-US" dirty="0" smtClean="0"/>
              <a:t>Volatile spot instances with user defined price thresholds</a:t>
            </a:r>
          </a:p>
          <a:p>
            <a:endParaRPr lang="en-US" dirty="0"/>
          </a:p>
        </p:txBody>
      </p:sp>
    </p:spTree>
    <p:extLst>
      <p:ext uri="{BB962C8B-B14F-4D97-AF65-F5344CB8AC3E}">
        <p14:creationId xmlns:p14="http://schemas.microsoft.com/office/powerpoint/2010/main" val="12703616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97451" y="0"/>
            <a:ext cx="9197098" cy="6858000"/>
          </a:xfrm>
          <a:prstGeom prst="rect">
            <a:avLst/>
          </a:prstGeom>
        </p:spPr>
      </p:pic>
    </p:spTree>
    <p:extLst>
      <p:ext uri="{BB962C8B-B14F-4D97-AF65-F5344CB8AC3E}">
        <p14:creationId xmlns:p14="http://schemas.microsoft.com/office/powerpoint/2010/main" val="364873705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63632" y="0"/>
            <a:ext cx="8064736" cy="6858000"/>
          </a:xfrm>
          <a:prstGeom prst="rect">
            <a:avLst/>
          </a:prstGeom>
        </p:spPr>
      </p:pic>
    </p:spTree>
    <p:extLst>
      <p:ext uri="{BB962C8B-B14F-4D97-AF65-F5344CB8AC3E}">
        <p14:creationId xmlns:p14="http://schemas.microsoft.com/office/powerpoint/2010/main" val="285969076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Environment</a:t>
            </a:r>
            <a:endParaRPr lang="en-US" dirty="0"/>
          </a:p>
        </p:txBody>
      </p:sp>
      <p:sp>
        <p:nvSpPr>
          <p:cNvPr id="3" name="Content Placeholder 2"/>
          <p:cNvSpPr>
            <a:spLocks noGrp="1"/>
          </p:cNvSpPr>
          <p:nvPr>
            <p:ph idx="1"/>
          </p:nvPr>
        </p:nvSpPr>
        <p:spPr>
          <a:xfrm>
            <a:off x="1154954" y="2603500"/>
            <a:ext cx="8885158" cy="3416300"/>
          </a:xfrm>
        </p:spPr>
        <p:txBody>
          <a:bodyPr>
            <a:normAutofit/>
          </a:bodyPr>
          <a:lstStyle/>
          <a:p>
            <a:r>
              <a:rPr lang="en-US" dirty="0" smtClean="0"/>
              <a:t>Storage: Ephemeral or EBS</a:t>
            </a:r>
          </a:p>
          <a:p>
            <a:r>
              <a:rPr lang="en-US" dirty="0" smtClean="0"/>
              <a:t>Networking: Internal IP (within EC2, client to internet), public IP (remote access over internet), elastic IP (server, failover)</a:t>
            </a:r>
          </a:p>
          <a:p>
            <a:r>
              <a:rPr lang="en-US" dirty="0" smtClean="0"/>
              <a:t>Security: Access control</a:t>
            </a:r>
          </a:p>
          <a:p>
            <a:r>
              <a:rPr lang="en-US" dirty="0" smtClean="0"/>
              <a:t>Domain name ec2-xxx-xxx-xxx-xxx.compute-x.amazonaws.com</a:t>
            </a:r>
            <a:r>
              <a:rPr lang="en-US" dirty="0"/>
              <a:t>, </a:t>
            </a:r>
            <a:r>
              <a:rPr lang="en-US" dirty="0" smtClean="0"/>
              <a:t>xxx-xxx-xxx-xxx represents external IP </a:t>
            </a:r>
            <a:r>
              <a:rPr lang="en-US" dirty="0"/>
              <a:t>compute-x gives </a:t>
            </a:r>
            <a:r>
              <a:rPr lang="en-US" dirty="0" smtClean="0"/>
              <a:t>availability zone</a:t>
            </a:r>
          </a:p>
          <a:p>
            <a:r>
              <a:rPr lang="en-US" dirty="0" smtClean="0"/>
              <a:t>69 availability zones priced differently, 23 regions (Nov 2019)</a:t>
            </a:r>
          </a:p>
          <a:p>
            <a:r>
              <a:rPr lang="en-US" dirty="0" smtClean="0"/>
              <a:t>Key pair, security groups, firewall rules</a:t>
            </a:r>
            <a:endParaRPr lang="en-US" dirty="0"/>
          </a:p>
        </p:txBody>
      </p:sp>
    </p:spTree>
    <p:extLst>
      <p:ext uri="{BB962C8B-B14F-4D97-AF65-F5344CB8AC3E}">
        <p14:creationId xmlns:p14="http://schemas.microsoft.com/office/powerpoint/2010/main" val="364755255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Compute Services</a:t>
            </a:r>
            <a:endParaRPr lang="en-US" dirty="0"/>
          </a:p>
        </p:txBody>
      </p:sp>
      <p:sp>
        <p:nvSpPr>
          <p:cNvPr id="3" name="Content Placeholder 2"/>
          <p:cNvSpPr>
            <a:spLocks noGrp="1"/>
          </p:cNvSpPr>
          <p:nvPr>
            <p:ph idx="1"/>
          </p:nvPr>
        </p:nvSpPr>
        <p:spPr/>
        <p:txBody>
          <a:bodyPr/>
          <a:lstStyle/>
          <a:p>
            <a:r>
              <a:rPr lang="en-US" dirty="0" err="1" smtClean="0"/>
              <a:t>CloudFormation</a:t>
            </a:r>
            <a:r>
              <a:rPr lang="en-US" dirty="0" smtClean="0"/>
              <a:t>: templates, describe resources and services and relations between them required to run an application, integrate EC2 with other services like S3, </a:t>
            </a:r>
            <a:r>
              <a:rPr lang="en-US" dirty="0" err="1" smtClean="0"/>
              <a:t>SimpleDB</a:t>
            </a:r>
            <a:r>
              <a:rPr lang="en-US" dirty="0" smtClean="0"/>
              <a:t>, SQS, SNS, Route 53, Elastic Beanstalk etc.</a:t>
            </a:r>
          </a:p>
          <a:p>
            <a:r>
              <a:rPr lang="en-US" dirty="0" smtClean="0"/>
              <a:t>Elastic Beanstalk: package and deploy applications, provision instances, Web applications with Java / Tomcat, WAR file, flexible, higher level</a:t>
            </a:r>
          </a:p>
          <a:p>
            <a:r>
              <a:rPr lang="en-US" dirty="0" smtClean="0"/>
              <a:t>Elastic </a:t>
            </a:r>
            <a:r>
              <a:rPr lang="en-US" dirty="0" err="1" smtClean="0"/>
              <a:t>MapReduce</a:t>
            </a:r>
            <a:r>
              <a:rPr lang="en-US" dirty="0" smtClean="0"/>
              <a:t>: Hadoop, EC2, S3, Support Pig, Hive etc., dynamic sizing, selects appropriate configurations of EC2 instances, basic web applications </a:t>
            </a:r>
            <a:r>
              <a:rPr lang="en-US" dirty="0"/>
              <a:t>to quickly run data-intensive applications without writing </a:t>
            </a:r>
            <a:r>
              <a:rPr lang="en-US" dirty="0" smtClean="0"/>
              <a:t>code</a:t>
            </a:r>
            <a:endParaRPr lang="en-US" dirty="0"/>
          </a:p>
        </p:txBody>
      </p:sp>
    </p:spTree>
    <p:extLst>
      <p:ext uri="{BB962C8B-B14F-4D97-AF65-F5344CB8AC3E}">
        <p14:creationId xmlns:p14="http://schemas.microsoft.com/office/powerpoint/2010/main" val="319872203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Services: </a:t>
            </a:r>
            <a:r>
              <a:rPr lang="en-US" dirty="0"/>
              <a:t>Simple Storage Service (</a:t>
            </a:r>
            <a:r>
              <a:rPr lang="en-US" dirty="0" smtClean="0"/>
              <a:t>S3)</a:t>
            </a:r>
            <a:endParaRPr lang="en-US" dirty="0"/>
          </a:p>
        </p:txBody>
      </p:sp>
      <p:sp>
        <p:nvSpPr>
          <p:cNvPr id="3" name="Content Placeholder 2"/>
          <p:cNvSpPr>
            <a:spLocks noGrp="1"/>
          </p:cNvSpPr>
          <p:nvPr>
            <p:ph idx="1"/>
          </p:nvPr>
        </p:nvSpPr>
        <p:spPr>
          <a:xfrm>
            <a:off x="1154954" y="2377440"/>
            <a:ext cx="8825659" cy="3642360"/>
          </a:xfrm>
        </p:spPr>
        <p:txBody>
          <a:bodyPr>
            <a:normAutofit/>
          </a:bodyPr>
          <a:lstStyle/>
          <a:p>
            <a:r>
              <a:rPr lang="en-US" dirty="0" smtClean="0"/>
              <a:t>distributed object store</a:t>
            </a:r>
          </a:p>
          <a:p>
            <a:r>
              <a:rPr lang="en-US" dirty="0" smtClean="0"/>
              <a:t>Buckets: virtual containers to store objects, cannot be further partitioned, top level, no nesting</a:t>
            </a:r>
          </a:p>
          <a:p>
            <a:r>
              <a:rPr lang="en-US" dirty="0" smtClean="0"/>
              <a:t>Objects: stored content</a:t>
            </a:r>
          </a:p>
          <a:p>
            <a:r>
              <a:rPr lang="en-US" dirty="0" err="1" smtClean="0"/>
              <a:t>RESTful</a:t>
            </a:r>
            <a:r>
              <a:rPr lang="en-US" dirty="0" smtClean="0"/>
              <a:t> interface: HTTP Requests </a:t>
            </a:r>
            <a:r>
              <a:rPr lang="en-US" dirty="0"/>
              <a:t>(GET, PUT,DELETE,HEAD, and POST) </a:t>
            </a:r>
            <a:endParaRPr lang="en-US" dirty="0" smtClean="0"/>
          </a:p>
          <a:p>
            <a:r>
              <a:rPr lang="en-US" dirty="0" err="1" smtClean="0"/>
              <a:t>Renmaing</a:t>
            </a:r>
            <a:r>
              <a:rPr lang="en-US" dirty="0" smtClean="0"/>
              <a:t>, modifying or relocating not allowed</a:t>
            </a:r>
          </a:p>
          <a:p>
            <a:r>
              <a:rPr lang="en-US" dirty="0" smtClean="0"/>
              <a:t>Eventual consistency</a:t>
            </a:r>
          </a:p>
          <a:p>
            <a:r>
              <a:rPr lang="en-US" dirty="0" smtClean="0"/>
              <a:t>Requests fail occasionally</a:t>
            </a:r>
          </a:p>
          <a:p>
            <a:pPr lvl="1"/>
            <a:endParaRPr lang="en-US" dirty="0"/>
          </a:p>
        </p:txBody>
      </p:sp>
    </p:spTree>
    <p:extLst>
      <p:ext uri="{BB962C8B-B14F-4D97-AF65-F5344CB8AC3E}">
        <p14:creationId xmlns:p14="http://schemas.microsoft.com/office/powerpoint/2010/main" val="108265569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S3 (</a:t>
            </a:r>
            <a:r>
              <a:rPr lang="en-US" dirty="0" err="1" smtClean="0"/>
              <a:t>contd</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a:t>three different </a:t>
            </a:r>
            <a:r>
              <a:rPr lang="en-US" dirty="0" smtClean="0"/>
              <a:t>URI ways </a:t>
            </a:r>
            <a:r>
              <a:rPr lang="en-US" dirty="0"/>
              <a:t>of addressing</a:t>
            </a:r>
          </a:p>
          <a:p>
            <a:pPr lvl="1"/>
            <a:r>
              <a:rPr lang="en-US" dirty="0" smtClean="0"/>
              <a:t>Canonical form</a:t>
            </a:r>
            <a:r>
              <a:rPr lang="en-US" dirty="0"/>
              <a:t>: http://s3.amazonaws.com/bukect_name</a:t>
            </a:r>
            <a:r>
              <a:rPr lang="en-US" dirty="0" smtClean="0"/>
              <a:t>/[object_name] </a:t>
            </a:r>
            <a:endParaRPr lang="en-US" dirty="0"/>
          </a:p>
          <a:p>
            <a:pPr lvl="1"/>
            <a:r>
              <a:rPr lang="en-US" dirty="0" smtClean="0"/>
              <a:t>Subdomain form</a:t>
            </a:r>
            <a:r>
              <a:rPr lang="en-US" dirty="0"/>
              <a:t>: http://</a:t>
            </a:r>
            <a:r>
              <a:rPr lang="en-US" dirty="0" smtClean="0"/>
              <a:t>bucket-name/s3.amzonaws.com/[object_name]</a:t>
            </a:r>
            <a:endParaRPr lang="en-US" dirty="0"/>
          </a:p>
          <a:p>
            <a:pPr lvl="1"/>
            <a:r>
              <a:rPr lang="en-US" dirty="0" smtClean="0"/>
              <a:t>Virtual hosting form</a:t>
            </a:r>
            <a:r>
              <a:rPr lang="en-US" dirty="0"/>
              <a:t>: </a:t>
            </a:r>
            <a:r>
              <a:rPr lang="en-US" dirty="0">
                <a:hlinkClick r:id="rId2"/>
              </a:rPr>
              <a:t>http://</a:t>
            </a:r>
            <a:r>
              <a:rPr lang="en-US" dirty="0" smtClean="0">
                <a:hlinkClick r:id="rId2"/>
              </a:rPr>
              <a:t>bucket-name.com/[object_name</a:t>
            </a:r>
            <a:r>
              <a:rPr lang="en-US" dirty="0" smtClean="0"/>
              <a:t>] needs DNS</a:t>
            </a:r>
          </a:p>
          <a:p>
            <a:r>
              <a:rPr lang="en-US" dirty="0" smtClean="0"/>
              <a:t>S3 is flat data store so unique bucket names across all users</a:t>
            </a:r>
          </a:p>
          <a:p>
            <a:r>
              <a:rPr lang="en-US" dirty="0"/>
              <a:t>Object ACL: </a:t>
            </a:r>
            <a:r>
              <a:rPr lang="en-US" dirty="0">
                <a:hlinkClick r:id="rId3"/>
              </a:rPr>
              <a:t>http://</a:t>
            </a:r>
            <a:r>
              <a:rPr lang="en-US" dirty="0" smtClean="0">
                <a:hlinkClick r:id="rId3"/>
              </a:rPr>
              <a:t>s3.amazonaws.com/bukect_name/object_name?acl</a:t>
            </a:r>
            <a:endParaRPr lang="en-US" dirty="0" smtClean="0"/>
          </a:p>
          <a:p>
            <a:r>
              <a:rPr lang="en-US" dirty="0" smtClean="0"/>
              <a:t> </a:t>
            </a:r>
            <a:r>
              <a:rPr lang="en-US" dirty="0"/>
              <a:t>Bucket server logging: </a:t>
            </a:r>
            <a:r>
              <a:rPr lang="en-US" dirty="0">
                <a:hlinkClick r:id="rId4"/>
              </a:rPr>
              <a:t>http://</a:t>
            </a:r>
            <a:r>
              <a:rPr lang="en-US" dirty="0" smtClean="0">
                <a:hlinkClick r:id="rId4"/>
              </a:rPr>
              <a:t>s3.amzonaws.com/bucket_name?logging</a:t>
            </a:r>
            <a:r>
              <a:rPr lang="en-US" dirty="0" smtClean="0"/>
              <a:t> </a:t>
            </a:r>
          </a:p>
          <a:p>
            <a:r>
              <a:rPr lang="en-US" dirty="0" smtClean="0"/>
              <a:t>Metadata are manipulated as attributes of in the request</a:t>
            </a:r>
          </a:p>
          <a:p>
            <a:r>
              <a:rPr lang="en-US" dirty="0" smtClean="0"/>
              <a:t>Bucket and all its objects belong to a specific region</a:t>
            </a:r>
          </a:p>
        </p:txBody>
      </p:sp>
    </p:spTree>
    <p:extLst>
      <p:ext uri="{BB962C8B-B14F-4D97-AF65-F5344CB8AC3E}">
        <p14:creationId xmlns:p14="http://schemas.microsoft.com/office/powerpoint/2010/main" val="34745247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S3 (further </a:t>
            </a:r>
            <a:r>
              <a:rPr lang="en-US" dirty="0" err="1" smtClean="0"/>
              <a:t>contd</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List content of bucket with GET</a:t>
            </a:r>
          </a:p>
          <a:p>
            <a:r>
              <a:rPr lang="en-US" dirty="0" smtClean="0"/>
              <a:t>Name cannot be longer than 1024 UTF-8 encoded bytes</a:t>
            </a:r>
          </a:p>
          <a:p>
            <a:r>
              <a:rPr lang="en-US" dirty="0" smtClean="0"/>
              <a:t>Names can have ‘/’, way to achieve folder </a:t>
            </a:r>
            <a:r>
              <a:rPr lang="en-US" dirty="0" err="1" smtClean="0"/>
              <a:t>hierarachy</a:t>
            </a:r>
            <a:endParaRPr lang="en-US" dirty="0" smtClean="0"/>
          </a:p>
          <a:p>
            <a:r>
              <a:rPr lang="en-US" dirty="0" smtClean="0"/>
              <a:t>Maximum object size is 5 GB</a:t>
            </a:r>
          </a:p>
          <a:p>
            <a:r>
              <a:rPr lang="en-US" dirty="0" smtClean="0"/>
              <a:t>Access Control Policies (ACP): READ, WRITE, READ_ACP, WRITE_ACP, FULL_CONTROL</a:t>
            </a:r>
          </a:p>
          <a:p>
            <a:r>
              <a:rPr lang="en-US" dirty="0" smtClean="0"/>
              <a:t>Advanced features</a:t>
            </a:r>
          </a:p>
          <a:p>
            <a:pPr lvl="1"/>
            <a:r>
              <a:rPr lang="en-US" dirty="0" smtClean="0"/>
              <a:t>Server access logging</a:t>
            </a:r>
          </a:p>
          <a:p>
            <a:pPr lvl="1"/>
            <a:r>
              <a:rPr lang="en-US" dirty="0" smtClean="0"/>
              <a:t>Torrent </a:t>
            </a:r>
            <a:endParaRPr lang="en-US" dirty="0"/>
          </a:p>
        </p:txBody>
      </p:sp>
    </p:spTree>
    <p:extLst>
      <p:ext uri="{BB962C8B-B14F-4D97-AF65-F5344CB8AC3E}">
        <p14:creationId xmlns:p14="http://schemas.microsoft.com/office/powerpoint/2010/main" val="5922431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lstStyle/>
          <a:p>
            <a:r>
              <a:rPr lang="en-US" dirty="0" smtClean="0"/>
              <a:t>How many and how long for maximizing benefit</a:t>
            </a:r>
          </a:p>
          <a:p>
            <a:r>
              <a:rPr lang="en-US" dirty="0"/>
              <a:t>Tradeoff between availability and price</a:t>
            </a:r>
          </a:p>
          <a:p>
            <a:r>
              <a:rPr lang="en-US" dirty="0" smtClean="0"/>
              <a:t>Longevity – how long your provider will be in business?</a:t>
            </a:r>
          </a:p>
          <a:p>
            <a:r>
              <a:rPr lang="en-US" dirty="0" smtClean="0"/>
              <a:t>Business Continuity: 9/11, multi region</a:t>
            </a:r>
          </a:p>
          <a:p>
            <a:r>
              <a:rPr lang="en-US" dirty="0" smtClean="0"/>
              <a:t>SLA</a:t>
            </a:r>
          </a:p>
          <a:p>
            <a:r>
              <a:rPr lang="en-US" dirty="0" smtClean="0"/>
              <a:t>Quality of Service (</a:t>
            </a:r>
            <a:r>
              <a:rPr lang="en-US" dirty="0" err="1" smtClean="0"/>
              <a:t>QoS</a:t>
            </a:r>
            <a:r>
              <a:rPr lang="en-US" dirty="0" smtClean="0"/>
              <a:t>): measure of user experience</a:t>
            </a:r>
          </a:p>
          <a:p>
            <a:r>
              <a:rPr lang="en-US" dirty="0" smtClean="0"/>
              <a:t>Security</a:t>
            </a:r>
            <a:endParaRPr lang="en-US" dirty="0"/>
          </a:p>
          <a:p>
            <a:r>
              <a:rPr lang="en-US" dirty="0"/>
              <a:t>Regulatory, Legal</a:t>
            </a:r>
          </a:p>
          <a:p>
            <a:endParaRPr lang="en-US" dirty="0" smtClean="0"/>
          </a:p>
          <a:p>
            <a:endParaRPr lang="en-US" dirty="0"/>
          </a:p>
        </p:txBody>
      </p:sp>
    </p:spTree>
    <p:extLst>
      <p:ext uri="{BB962C8B-B14F-4D97-AF65-F5344CB8AC3E}">
        <p14:creationId xmlns:p14="http://schemas.microsoft.com/office/powerpoint/2010/main" val="263220457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Block Store (EBS)</a:t>
            </a:r>
            <a:endParaRPr lang="en-US" dirty="0"/>
          </a:p>
        </p:txBody>
      </p:sp>
      <p:sp>
        <p:nvSpPr>
          <p:cNvPr id="3" name="Content Placeholder 2"/>
          <p:cNvSpPr>
            <a:spLocks noGrp="1"/>
          </p:cNvSpPr>
          <p:nvPr>
            <p:ph idx="1"/>
          </p:nvPr>
        </p:nvSpPr>
        <p:spPr/>
        <p:txBody>
          <a:bodyPr/>
          <a:lstStyle/>
          <a:p>
            <a:r>
              <a:rPr lang="en-US" dirty="0" smtClean="0"/>
              <a:t>Persistent storage in the form of volumes</a:t>
            </a:r>
          </a:p>
          <a:p>
            <a:r>
              <a:rPr lang="en-US" dirty="0" smtClean="0"/>
              <a:t>Can be mounted at EC2 instance startup</a:t>
            </a:r>
          </a:p>
          <a:p>
            <a:r>
              <a:rPr lang="en-US" dirty="0" smtClean="0"/>
              <a:t>Up to 1 TB storage, block device interface (raw, FS etc.)</a:t>
            </a:r>
          </a:p>
          <a:p>
            <a:r>
              <a:rPr lang="en-US" dirty="0" smtClean="0"/>
              <a:t>Stored in s3, cloning, snapshot</a:t>
            </a:r>
          </a:p>
          <a:p>
            <a:r>
              <a:rPr lang="en-US" dirty="0" smtClean="0"/>
              <a:t>Typically in same AZ, lazily loaded, not shared, multiple volumes</a:t>
            </a:r>
          </a:p>
          <a:p>
            <a:r>
              <a:rPr lang="en-US" dirty="0" smtClean="0"/>
              <a:t>Cost by storage size in S3, #I/O requests and throughput</a:t>
            </a:r>
          </a:p>
          <a:p>
            <a:r>
              <a:rPr lang="en-US" dirty="0" smtClean="0"/>
              <a:t>SSD / HDD, gp3 / gp2 / io2 / st1 / sc1</a:t>
            </a:r>
          </a:p>
          <a:p>
            <a:r>
              <a:rPr lang="en-US" dirty="0"/>
              <a:t>$</a:t>
            </a:r>
            <a:r>
              <a:rPr lang="en-US" dirty="0" smtClean="0"/>
              <a:t>0.08/GB-month, </a:t>
            </a:r>
            <a:r>
              <a:rPr lang="en-US" dirty="0"/>
              <a:t>3,000 IOPS </a:t>
            </a:r>
            <a:r>
              <a:rPr lang="en-US" dirty="0" smtClean="0"/>
              <a:t>free, $0.005/provisioned </a:t>
            </a:r>
            <a:r>
              <a:rPr lang="en-US" dirty="0"/>
              <a:t>IOPS-month </a:t>
            </a:r>
          </a:p>
          <a:p>
            <a:endParaRPr lang="en-US" dirty="0"/>
          </a:p>
        </p:txBody>
      </p:sp>
    </p:spTree>
    <p:extLst>
      <p:ext uri="{BB962C8B-B14F-4D97-AF65-F5344CB8AC3E}">
        <p14:creationId xmlns:p14="http://schemas.microsoft.com/office/powerpoint/2010/main" val="2388121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ElastiCache</a:t>
            </a:r>
            <a:endParaRPr lang="en-US" dirty="0"/>
          </a:p>
        </p:txBody>
      </p:sp>
      <p:sp>
        <p:nvSpPr>
          <p:cNvPr id="3" name="Content Placeholder 2"/>
          <p:cNvSpPr>
            <a:spLocks noGrp="1"/>
          </p:cNvSpPr>
          <p:nvPr>
            <p:ph idx="1"/>
          </p:nvPr>
        </p:nvSpPr>
        <p:spPr/>
        <p:txBody>
          <a:bodyPr/>
          <a:lstStyle/>
          <a:p>
            <a:r>
              <a:rPr lang="en-US" dirty="0" smtClean="0"/>
              <a:t>Elastic in memory cache based on cluster of EC2 instances</a:t>
            </a:r>
          </a:p>
          <a:p>
            <a:r>
              <a:rPr lang="en-US" dirty="0" err="1" smtClean="0"/>
              <a:t>Mecached</a:t>
            </a:r>
            <a:r>
              <a:rPr lang="en-US" dirty="0" smtClean="0"/>
              <a:t> compatible protocol through web services</a:t>
            </a:r>
          </a:p>
          <a:p>
            <a:r>
              <a:rPr lang="en-US" dirty="0" err="1" smtClean="0"/>
              <a:t>ElastiCache</a:t>
            </a:r>
            <a:r>
              <a:rPr lang="en-US" dirty="0" smtClean="0"/>
              <a:t> cluster is dynamically (re)sized based on demand</a:t>
            </a:r>
          </a:p>
          <a:p>
            <a:r>
              <a:rPr lang="en-US" dirty="0" smtClean="0"/>
              <a:t>Automatic patch management, failure detection, recovery</a:t>
            </a:r>
          </a:p>
          <a:p>
            <a:r>
              <a:rPr lang="en-US" dirty="0" smtClean="0"/>
              <a:t>Priced according to EC2 pricing model with some differences due to </a:t>
            </a:r>
            <a:r>
              <a:rPr lang="en-US" dirty="0"/>
              <a:t>the use of the caching service installed on such instances</a:t>
            </a:r>
            <a:endParaRPr lang="en-US" dirty="0" smtClean="0"/>
          </a:p>
          <a:p>
            <a:endParaRPr lang="en-US" dirty="0" smtClean="0"/>
          </a:p>
          <a:p>
            <a:endParaRPr lang="en-US" dirty="0"/>
          </a:p>
        </p:txBody>
      </p:sp>
    </p:spTree>
    <p:extLst>
      <p:ext uri="{BB962C8B-B14F-4D97-AF65-F5344CB8AC3E}">
        <p14:creationId xmlns:p14="http://schemas.microsoft.com/office/powerpoint/2010/main" val="76874309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Storage Solutions</a:t>
            </a:r>
            <a:endParaRPr lang="en-US" dirty="0"/>
          </a:p>
        </p:txBody>
      </p:sp>
      <p:sp>
        <p:nvSpPr>
          <p:cNvPr id="3" name="Content Placeholder 2"/>
          <p:cNvSpPr>
            <a:spLocks noGrp="1"/>
          </p:cNvSpPr>
          <p:nvPr>
            <p:ph idx="1"/>
          </p:nvPr>
        </p:nvSpPr>
        <p:spPr/>
        <p:txBody>
          <a:bodyPr>
            <a:normAutofit lnSpcReduction="10000"/>
          </a:bodyPr>
          <a:lstStyle/>
          <a:p>
            <a:r>
              <a:rPr lang="en-US" dirty="0" smtClean="0"/>
              <a:t>Preconfigured EC2 AMIs</a:t>
            </a:r>
          </a:p>
          <a:p>
            <a:pPr lvl="1"/>
            <a:r>
              <a:rPr lang="en-US" dirty="0" smtClean="0"/>
              <a:t>IBM </a:t>
            </a:r>
            <a:r>
              <a:rPr lang="en-US" dirty="0"/>
              <a:t>DB2, Microsoft SQL Server, MySQL, Oracle, </a:t>
            </a:r>
            <a:r>
              <a:rPr lang="en-US" dirty="0" err="1"/>
              <a:t>PostgreSQL</a:t>
            </a:r>
            <a:r>
              <a:rPr lang="en-US" dirty="0"/>
              <a:t>, Sybase, and </a:t>
            </a:r>
            <a:r>
              <a:rPr lang="en-US" dirty="0" err="1" smtClean="0"/>
              <a:t>Vertica</a:t>
            </a:r>
            <a:endParaRPr lang="en-US" dirty="0"/>
          </a:p>
          <a:p>
            <a:pPr lvl="1"/>
            <a:r>
              <a:rPr lang="en-US" dirty="0"/>
              <a:t>P</a:t>
            </a:r>
            <a:r>
              <a:rPr lang="en-US" dirty="0" smtClean="0"/>
              <a:t>riced </a:t>
            </a:r>
            <a:r>
              <a:rPr lang="en-US" dirty="0"/>
              <a:t>hourly according to the EC2 cost </a:t>
            </a:r>
            <a:r>
              <a:rPr lang="en-US" dirty="0" smtClean="0"/>
              <a:t>model</a:t>
            </a:r>
          </a:p>
          <a:p>
            <a:pPr lvl="1"/>
            <a:r>
              <a:rPr lang="en-US" dirty="0" smtClean="0"/>
              <a:t>EC2 user has to configure</a:t>
            </a:r>
            <a:r>
              <a:rPr lang="en-US" dirty="0"/>
              <a:t>, maintain, and manage </a:t>
            </a:r>
            <a:r>
              <a:rPr lang="en-US" dirty="0" smtClean="0"/>
              <a:t>the DBMS</a:t>
            </a:r>
          </a:p>
          <a:p>
            <a:r>
              <a:rPr lang="en-US" dirty="0" smtClean="0"/>
              <a:t>Relational Data Storage (RDS)</a:t>
            </a:r>
          </a:p>
          <a:p>
            <a:pPr lvl="1"/>
            <a:r>
              <a:rPr lang="en-US" dirty="0" smtClean="0"/>
              <a:t>Managed MySQL or Oracle</a:t>
            </a:r>
          </a:p>
          <a:p>
            <a:pPr lvl="1"/>
            <a:r>
              <a:rPr lang="en-US" dirty="0" smtClean="0"/>
              <a:t>Advanced features of </a:t>
            </a:r>
            <a:r>
              <a:rPr lang="en-US" dirty="0"/>
              <a:t>multi-AZ deployment and read replicas </a:t>
            </a:r>
            <a:endParaRPr lang="en-US" dirty="0" smtClean="0"/>
          </a:p>
          <a:p>
            <a:r>
              <a:rPr lang="en-US" dirty="0" err="1" smtClean="0"/>
              <a:t>SimpleDB</a:t>
            </a:r>
            <a:r>
              <a:rPr lang="en-US" dirty="0" smtClean="0"/>
              <a:t>: lightweight, not fully relational, flexible, fully managed</a:t>
            </a:r>
          </a:p>
          <a:p>
            <a:r>
              <a:rPr lang="en-US" dirty="0" smtClean="0"/>
              <a:t>Aurora</a:t>
            </a:r>
            <a:endParaRPr lang="en-US" dirty="0"/>
          </a:p>
        </p:txBody>
      </p:sp>
    </p:spTree>
    <p:extLst>
      <p:ext uri="{BB962C8B-B14F-4D97-AF65-F5344CB8AC3E}">
        <p14:creationId xmlns:p14="http://schemas.microsoft.com/office/powerpoint/2010/main" val="235523789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Services</a:t>
            </a:r>
            <a:endParaRPr lang="en-US" dirty="0"/>
          </a:p>
        </p:txBody>
      </p:sp>
      <p:sp>
        <p:nvSpPr>
          <p:cNvPr id="3" name="Content Placeholder 2"/>
          <p:cNvSpPr>
            <a:spLocks noGrp="1"/>
          </p:cNvSpPr>
          <p:nvPr>
            <p:ph idx="1"/>
          </p:nvPr>
        </p:nvSpPr>
        <p:spPr/>
        <p:txBody>
          <a:bodyPr/>
          <a:lstStyle/>
          <a:p>
            <a:r>
              <a:rPr lang="en-US" dirty="0"/>
              <a:t>A</a:t>
            </a:r>
            <a:r>
              <a:rPr lang="en-US" dirty="0" smtClean="0"/>
              <a:t>mong applications </a:t>
            </a:r>
            <a:r>
              <a:rPr lang="en-US" dirty="0"/>
              <a:t>and services residing within the AWS </a:t>
            </a:r>
            <a:r>
              <a:rPr lang="en-US" dirty="0" smtClean="0"/>
              <a:t>infrastructure</a:t>
            </a:r>
          </a:p>
          <a:p>
            <a:pPr marL="0" indent="0">
              <a:buNone/>
            </a:pPr>
            <a:r>
              <a:rPr lang="en-US" b="1" dirty="0" smtClean="0"/>
              <a:t>Virtual Networking</a:t>
            </a:r>
          </a:p>
          <a:p>
            <a:r>
              <a:rPr lang="en-US" dirty="0" smtClean="0"/>
              <a:t>Between compute and storage</a:t>
            </a:r>
          </a:p>
          <a:p>
            <a:r>
              <a:rPr lang="en-US" dirty="0" smtClean="0"/>
              <a:t>Virtual Private Cloud (VPC) and Direct Connect (user network to AWS), Route 53 for naming (dynamic DNS), Identity Access Management (IAM)</a:t>
            </a:r>
          </a:p>
          <a:p>
            <a:pPr marL="0" indent="0">
              <a:buNone/>
            </a:pPr>
            <a:r>
              <a:rPr lang="en-US" b="1" dirty="0" smtClean="0"/>
              <a:t>Messaging</a:t>
            </a:r>
          </a:p>
          <a:p>
            <a:r>
              <a:rPr lang="en-US" dirty="0" smtClean="0"/>
              <a:t>Simple Queue Service </a:t>
            </a:r>
            <a:r>
              <a:rPr lang="en-US" dirty="0"/>
              <a:t>(SQS), </a:t>
            </a:r>
            <a:r>
              <a:rPr lang="en-US" dirty="0" smtClean="0"/>
              <a:t>Simple Notification Service(SNS):publish-subscribe, Simple Email Service (SES)</a:t>
            </a:r>
          </a:p>
          <a:p>
            <a:r>
              <a:rPr lang="en-US" dirty="0" smtClean="0"/>
              <a:t>Pay as you go</a:t>
            </a:r>
          </a:p>
        </p:txBody>
      </p:sp>
    </p:spTree>
    <p:extLst>
      <p:ext uri="{BB962C8B-B14F-4D97-AF65-F5344CB8AC3E}">
        <p14:creationId xmlns:p14="http://schemas.microsoft.com/office/powerpoint/2010/main" val="85091003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Services</a:t>
            </a:r>
            <a:endParaRPr lang="en-US" dirty="0"/>
          </a:p>
        </p:txBody>
      </p:sp>
      <p:sp>
        <p:nvSpPr>
          <p:cNvPr id="3" name="Content Placeholder 2"/>
          <p:cNvSpPr>
            <a:spLocks noGrp="1"/>
          </p:cNvSpPr>
          <p:nvPr>
            <p:ph idx="1"/>
          </p:nvPr>
        </p:nvSpPr>
        <p:spPr>
          <a:xfrm>
            <a:off x="1154954" y="2603500"/>
            <a:ext cx="8825659" cy="3797300"/>
          </a:xfrm>
        </p:spPr>
        <p:txBody>
          <a:bodyPr/>
          <a:lstStyle/>
          <a:p>
            <a:r>
              <a:rPr lang="en-US" b="1" dirty="0" err="1" smtClean="0"/>
              <a:t>CloudFront</a:t>
            </a:r>
            <a:r>
              <a:rPr lang="en-US" dirty="0" smtClean="0"/>
              <a:t>: content delivery network (CDN) on distributed storage infra, leverages strategically located edge servers, reduced transfer time, Web service APIs, distribution with origin server can be in AWS or outside, static or streaming content, access rules, cheaper than S3</a:t>
            </a:r>
          </a:p>
          <a:p>
            <a:r>
              <a:rPr lang="en-US" b="1" dirty="0" err="1" smtClean="0"/>
              <a:t>CloudWatch</a:t>
            </a:r>
            <a:r>
              <a:rPr lang="en-US" dirty="0" smtClean="0"/>
              <a:t>: monitoring, earlier subscription, now free</a:t>
            </a:r>
          </a:p>
          <a:p>
            <a:r>
              <a:rPr lang="en-US" b="1" dirty="0" smtClean="0"/>
              <a:t>Flexible Payment Service (FPS): </a:t>
            </a:r>
            <a:r>
              <a:rPr lang="en-US" dirty="0" smtClean="0"/>
              <a:t>sell goods and services to other AWS users</a:t>
            </a:r>
          </a:p>
          <a:p>
            <a:r>
              <a:rPr lang="en-US" b="1" dirty="0" smtClean="0"/>
              <a:t>Athena</a:t>
            </a:r>
          </a:p>
          <a:p>
            <a:r>
              <a:rPr lang="en-US" b="1" dirty="0" smtClean="0"/>
              <a:t>Glue</a:t>
            </a:r>
          </a:p>
          <a:p>
            <a:r>
              <a:rPr lang="en-US" b="1" dirty="0" err="1" smtClean="0"/>
              <a:t>QuickSight</a:t>
            </a:r>
            <a:endParaRPr lang="en-US" b="1" dirty="0" smtClean="0"/>
          </a:p>
          <a:p>
            <a:r>
              <a:rPr lang="en-US" dirty="0"/>
              <a:t>AWS SDK for Python (</a:t>
            </a:r>
            <a:r>
              <a:rPr lang="en-US" b="1" dirty="0"/>
              <a:t>Boto3</a:t>
            </a:r>
            <a:r>
              <a:rPr lang="en-US" dirty="0" smtClean="0"/>
              <a:t>)</a:t>
            </a:r>
            <a:endParaRPr lang="en-US" dirty="0"/>
          </a:p>
        </p:txBody>
      </p:sp>
    </p:spTree>
    <p:extLst>
      <p:ext uri="{BB962C8B-B14F-4D97-AF65-F5344CB8AC3E}">
        <p14:creationId xmlns:p14="http://schemas.microsoft.com/office/powerpoint/2010/main" val="303054165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a:t>
            </a:r>
            <a:r>
              <a:rPr lang="en-US" dirty="0" err="1" smtClean="0"/>
              <a:t>AppEngine</a:t>
            </a:r>
            <a:endParaRPr lang="en-US" dirty="0"/>
          </a:p>
        </p:txBody>
      </p:sp>
      <p:sp>
        <p:nvSpPr>
          <p:cNvPr id="3" name="Content Placeholder 2"/>
          <p:cNvSpPr>
            <a:spLocks noGrp="1"/>
          </p:cNvSpPr>
          <p:nvPr>
            <p:ph idx="1"/>
          </p:nvPr>
        </p:nvSpPr>
        <p:spPr/>
        <p:txBody>
          <a:bodyPr/>
          <a:lstStyle/>
          <a:p>
            <a:r>
              <a:rPr lang="en-US" dirty="0" err="1" smtClean="0"/>
              <a:t>PaaS</a:t>
            </a:r>
            <a:r>
              <a:rPr lang="en-US" dirty="0" smtClean="0"/>
              <a:t> for developing and hosting scalable web applications</a:t>
            </a:r>
          </a:p>
          <a:p>
            <a:r>
              <a:rPr lang="en-US" dirty="0" smtClean="0"/>
              <a:t>Java, Python, </a:t>
            </a:r>
            <a:r>
              <a:rPr lang="en-US" dirty="0" err="1" smtClean="0"/>
              <a:t>Golang</a:t>
            </a:r>
            <a:endParaRPr lang="en-US" dirty="0" smtClean="0"/>
          </a:p>
          <a:p>
            <a:r>
              <a:rPr lang="en-US" dirty="0" smtClean="0"/>
              <a:t>Managed or interpreted languages</a:t>
            </a:r>
          </a:p>
          <a:p>
            <a:r>
              <a:rPr lang="en-US" dirty="0" smtClean="0"/>
              <a:t>Sandboxing: Cannot write to server’s FS, execute more than 30 seconds</a:t>
            </a:r>
          </a:p>
          <a:p>
            <a:r>
              <a:rPr lang="en-US" dirty="0" smtClean="0"/>
              <a:t>Java Server Pages (JSP), Python Web Application framework (</a:t>
            </a:r>
            <a:r>
              <a:rPr lang="en-US" dirty="0" err="1" smtClean="0"/>
              <a:t>webapp</a:t>
            </a:r>
            <a:r>
              <a:rPr lang="en-US" dirty="0" smtClean="0"/>
              <a:t>)</a:t>
            </a:r>
            <a:endParaRPr lang="en-US" dirty="0"/>
          </a:p>
        </p:txBody>
      </p:sp>
    </p:spTree>
    <p:extLst>
      <p:ext uri="{BB962C8B-B14F-4D97-AF65-F5344CB8AC3E}">
        <p14:creationId xmlns:p14="http://schemas.microsoft.com/office/powerpoint/2010/main" val="32221320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04862" y="919162"/>
            <a:ext cx="10582275" cy="5019675"/>
          </a:xfrm>
          <a:prstGeom prst="rect">
            <a:avLst/>
          </a:prstGeom>
        </p:spPr>
      </p:pic>
    </p:spTree>
    <p:extLst>
      <p:ext uri="{BB962C8B-B14F-4D97-AF65-F5344CB8AC3E}">
        <p14:creationId xmlns:p14="http://schemas.microsoft.com/office/powerpoint/2010/main" val="376243240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Content Placeholder 2"/>
          <p:cNvSpPr>
            <a:spLocks noGrp="1"/>
          </p:cNvSpPr>
          <p:nvPr>
            <p:ph idx="1"/>
          </p:nvPr>
        </p:nvSpPr>
        <p:spPr/>
        <p:txBody>
          <a:bodyPr/>
          <a:lstStyle/>
          <a:p>
            <a:r>
              <a:rPr lang="en-US" b="1" dirty="0" smtClean="0"/>
              <a:t>Static File Servers</a:t>
            </a:r>
            <a:r>
              <a:rPr lang="en-US" dirty="0" smtClean="0"/>
              <a:t>: CSS, html, </a:t>
            </a:r>
            <a:r>
              <a:rPr lang="en-US" dirty="0" err="1" smtClean="0"/>
              <a:t>javascript</a:t>
            </a:r>
            <a:r>
              <a:rPr lang="en-US" dirty="0" smtClean="0"/>
              <a:t> static content</a:t>
            </a:r>
          </a:p>
          <a:p>
            <a:r>
              <a:rPr lang="en-US" b="1" dirty="0" err="1" smtClean="0"/>
              <a:t>DataStore</a:t>
            </a:r>
            <a:r>
              <a:rPr lang="en-US" dirty="0" smtClean="0"/>
              <a:t>: </a:t>
            </a:r>
            <a:r>
              <a:rPr lang="en-US" dirty="0" err="1" smtClean="0"/>
              <a:t>sem</a:t>
            </a:r>
            <a:r>
              <a:rPr lang="en-US" dirty="0" smtClean="0"/>
              <a:t> </a:t>
            </a:r>
            <a:r>
              <a:rPr lang="en-US" dirty="0" err="1" smtClean="0"/>
              <a:t>istructured</a:t>
            </a:r>
            <a:r>
              <a:rPr lang="en-US" dirty="0" smtClean="0"/>
              <a:t> data, object database, </a:t>
            </a:r>
            <a:r>
              <a:rPr lang="en-US" dirty="0" err="1" smtClean="0"/>
              <a:t>BigTable</a:t>
            </a:r>
            <a:r>
              <a:rPr lang="en-US" dirty="0" smtClean="0"/>
              <a:t> based, entities and properties, entity has immutable key, indexes, transactions, query by </a:t>
            </a:r>
            <a:r>
              <a:rPr lang="en-US" dirty="0"/>
              <a:t>specifying either the key or conditions on the values of the </a:t>
            </a:r>
            <a:r>
              <a:rPr lang="en-US" dirty="0" smtClean="0"/>
              <a:t>properties, pre computed indexes (based on queries) – query execution is independent of data size but influenced only by result set size, entity is updated atomically, multiple updates or multiple entities (in the same entity group) in a transaction, optimistic concurrency control, no exception retrieving an entity</a:t>
            </a:r>
            <a:endParaRPr lang="en-US" dirty="0"/>
          </a:p>
        </p:txBody>
      </p:sp>
    </p:spTree>
    <p:extLst>
      <p:ext uri="{BB962C8B-B14F-4D97-AF65-F5344CB8AC3E}">
        <p14:creationId xmlns:p14="http://schemas.microsoft.com/office/powerpoint/2010/main" val="287784798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Services</a:t>
            </a:r>
            <a:endParaRPr lang="en-US" dirty="0"/>
          </a:p>
        </p:txBody>
      </p:sp>
      <p:sp>
        <p:nvSpPr>
          <p:cNvPr id="3" name="Content Placeholder 2"/>
          <p:cNvSpPr>
            <a:spLocks noGrp="1"/>
          </p:cNvSpPr>
          <p:nvPr>
            <p:ph idx="1"/>
          </p:nvPr>
        </p:nvSpPr>
        <p:spPr/>
        <p:txBody>
          <a:bodyPr/>
          <a:lstStyle/>
          <a:p>
            <a:r>
              <a:rPr lang="en-US" b="1" dirty="0" err="1" smtClean="0"/>
              <a:t>UrlFetch</a:t>
            </a:r>
            <a:r>
              <a:rPr lang="en-US" dirty="0" smtClean="0"/>
              <a:t>: retrieve remote resources, request can specify deadline, </a:t>
            </a:r>
            <a:r>
              <a:rPr lang="en-US" dirty="0" err="1" smtClean="0"/>
              <a:t>async</a:t>
            </a:r>
            <a:r>
              <a:rPr lang="en-US" dirty="0" smtClean="0"/>
              <a:t>, integrate meshes into web pages, leverage remote web service</a:t>
            </a:r>
          </a:p>
          <a:p>
            <a:r>
              <a:rPr lang="en-US" b="1" dirty="0" err="1" smtClean="0"/>
              <a:t>MemCache</a:t>
            </a:r>
            <a:r>
              <a:rPr lang="en-US" dirty="0" smtClean="0"/>
              <a:t>: distributed in memory cache for fast access</a:t>
            </a:r>
          </a:p>
          <a:p>
            <a:r>
              <a:rPr lang="en-US" b="1" dirty="0" smtClean="0"/>
              <a:t>Mail and IM</a:t>
            </a:r>
            <a:r>
              <a:rPr lang="en-US" dirty="0" smtClean="0"/>
              <a:t>: communication, XMPP for IM</a:t>
            </a:r>
          </a:p>
          <a:p>
            <a:r>
              <a:rPr lang="en-US" b="1" dirty="0" smtClean="0"/>
              <a:t>Account Management</a:t>
            </a:r>
            <a:r>
              <a:rPr lang="en-US" dirty="0" smtClean="0"/>
              <a:t>: Google Accounts, user profiles, authentication</a:t>
            </a:r>
          </a:p>
          <a:p>
            <a:r>
              <a:rPr lang="en-US" b="1" dirty="0" smtClean="0"/>
              <a:t>Image manipulation</a:t>
            </a:r>
            <a:r>
              <a:rPr lang="en-US" dirty="0" smtClean="0"/>
              <a:t>: light weight image processing with speed</a:t>
            </a:r>
            <a:endParaRPr lang="en-US" dirty="0"/>
          </a:p>
        </p:txBody>
      </p:sp>
    </p:spTree>
    <p:extLst>
      <p:ext uri="{BB962C8B-B14F-4D97-AF65-F5344CB8AC3E}">
        <p14:creationId xmlns:p14="http://schemas.microsoft.com/office/powerpoint/2010/main" val="158880615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 Services</a:t>
            </a:r>
            <a:endParaRPr lang="en-US" dirty="0"/>
          </a:p>
        </p:txBody>
      </p:sp>
      <p:sp>
        <p:nvSpPr>
          <p:cNvPr id="3" name="Content Placeholder 2"/>
          <p:cNvSpPr>
            <a:spLocks noGrp="1"/>
          </p:cNvSpPr>
          <p:nvPr>
            <p:ph idx="1"/>
          </p:nvPr>
        </p:nvSpPr>
        <p:spPr/>
        <p:txBody>
          <a:bodyPr/>
          <a:lstStyle/>
          <a:p>
            <a:r>
              <a:rPr lang="en-US" dirty="0" smtClean="0"/>
              <a:t>Real time and synchronous within web request timeframe</a:t>
            </a:r>
          </a:p>
          <a:p>
            <a:r>
              <a:rPr lang="en-US" b="1" dirty="0" smtClean="0"/>
              <a:t>Task queues</a:t>
            </a:r>
            <a:r>
              <a:rPr lang="en-US" dirty="0" smtClean="0"/>
              <a:t>: submit a task for later execution, long computations, up to 10 queues, queue invokes request handler for task execution, queue re executes failed task until it is successful</a:t>
            </a:r>
          </a:p>
          <a:p>
            <a:r>
              <a:rPr lang="en-US" b="1" dirty="0" err="1" smtClean="0"/>
              <a:t>Cron</a:t>
            </a:r>
            <a:r>
              <a:rPr lang="en-US" b="1" dirty="0" smtClean="0"/>
              <a:t> jobs</a:t>
            </a:r>
            <a:r>
              <a:rPr lang="en-US" dirty="0" smtClean="0"/>
              <a:t>: to be performed at specific time (e.g. nightly), does not re execute in case of failure, maintenance or notifications</a:t>
            </a:r>
            <a:endParaRPr lang="en-US" dirty="0"/>
          </a:p>
        </p:txBody>
      </p:sp>
    </p:spTree>
    <p:extLst>
      <p:ext uri="{BB962C8B-B14F-4D97-AF65-F5344CB8AC3E}">
        <p14:creationId xmlns:p14="http://schemas.microsoft.com/office/powerpoint/2010/main" val="29325168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7081</TotalTime>
  <Words>6408</Words>
  <Application>Microsoft Office PowerPoint</Application>
  <PresentationFormat>Widescreen</PresentationFormat>
  <Paragraphs>827</Paragraphs>
  <Slides>152</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152</vt:i4>
      </vt:variant>
    </vt:vector>
  </HeadingPairs>
  <TitlesOfParts>
    <vt:vector size="162" baseType="lpstr">
      <vt:lpstr>Arial</vt:lpstr>
      <vt:lpstr>Calibri</vt:lpstr>
      <vt:lpstr>Calibri Light</vt:lpstr>
      <vt:lpstr>Century Gothic</vt:lpstr>
      <vt:lpstr>DejaVu Sans</vt:lpstr>
      <vt:lpstr>Open Sans</vt:lpstr>
      <vt:lpstr>Verdana</vt:lpstr>
      <vt:lpstr>Wingdings</vt:lpstr>
      <vt:lpstr>Wingdings 3</vt:lpstr>
      <vt:lpstr>Ion Boardroom</vt:lpstr>
      <vt:lpstr>Cloud Computing</vt:lpstr>
      <vt:lpstr>The Vision</vt:lpstr>
      <vt:lpstr>Definition</vt:lpstr>
      <vt:lpstr>Benefits </vt:lpstr>
      <vt:lpstr>Evolution</vt:lpstr>
      <vt:lpstr>Mainframe</vt:lpstr>
      <vt:lpstr>Web 2.0</vt:lpstr>
      <vt:lpstr>Evolution (contd)</vt:lpstr>
      <vt:lpstr>Challenges</vt:lpstr>
      <vt:lpstr>Summary</vt:lpstr>
      <vt:lpstr>Assignment</vt:lpstr>
      <vt:lpstr>Parallel and Distributed Computing</vt:lpstr>
      <vt:lpstr>Computing Era</vt:lpstr>
      <vt:lpstr>Factors for parallel and distributed computing</vt:lpstr>
      <vt:lpstr>Parallel and Distributed Computing</vt:lpstr>
      <vt:lpstr>Hardware architectures for parallel processing</vt:lpstr>
      <vt:lpstr>Shared and Distributed Memory MIMD</vt:lpstr>
      <vt:lpstr>Levels of Parallelism</vt:lpstr>
      <vt:lpstr>Speed up grapahs</vt:lpstr>
      <vt:lpstr>PowerPoint Presentation</vt:lpstr>
      <vt:lpstr>PowerPoint Presentation</vt:lpstr>
      <vt:lpstr>Software Architectural Styles</vt:lpstr>
      <vt:lpstr>System Architectural Styles</vt:lpstr>
      <vt:lpstr>Inter Process Communication (IPC)</vt:lpstr>
      <vt:lpstr>Messaging Models </vt:lpstr>
      <vt:lpstr>Technologies</vt:lpstr>
      <vt:lpstr>Service Oriented Architecture (SOA)</vt:lpstr>
      <vt:lpstr>Web Services</vt:lpstr>
      <vt:lpstr>Abstraction and Virtualization</vt:lpstr>
      <vt:lpstr>Abstraction</vt:lpstr>
      <vt:lpstr>PowerPoint Presentation</vt:lpstr>
      <vt:lpstr>PowerPoint Presentation</vt:lpstr>
      <vt:lpstr>PowerPoint Presentation</vt:lpstr>
      <vt:lpstr>Virtualization</vt:lpstr>
      <vt:lpstr>PowerPoint Presentation</vt:lpstr>
      <vt:lpstr>Factors</vt:lpstr>
      <vt:lpstr>Characteristics</vt:lpstr>
      <vt:lpstr>Advantages</vt:lpstr>
      <vt:lpstr>Advantages (contd)</vt:lpstr>
      <vt:lpstr>PowerPoint Presentation</vt:lpstr>
      <vt:lpstr>PowerPoint Presentation</vt:lpstr>
      <vt:lpstr>Levels of virtualization</vt:lpstr>
      <vt:lpstr>Hardware level virtualization</vt:lpstr>
      <vt:lpstr>PowerPoint Presentation</vt:lpstr>
      <vt:lpstr>Virtual Machine Manager Criteria</vt:lpstr>
      <vt:lpstr>Hardware Virtualization Techniques</vt:lpstr>
      <vt:lpstr>Levels of Virtualization</vt:lpstr>
      <vt:lpstr>Other than execution virtualization</vt:lpstr>
      <vt:lpstr>Enablers for Cloud Computing</vt:lpstr>
      <vt:lpstr>Advantages &amp; Disadvantages</vt:lpstr>
      <vt:lpstr>VMWare: full virtualization</vt:lpstr>
      <vt:lpstr>PowerPoint Presentation</vt:lpstr>
      <vt:lpstr>Xen: paravirtualization</vt:lpstr>
      <vt:lpstr>PowerPoint Presentation</vt:lpstr>
      <vt:lpstr>PowerPoint Presentation</vt:lpstr>
      <vt:lpstr>PowerPoint Presentation</vt:lpstr>
      <vt:lpstr>PowerPoint Presentation</vt:lpstr>
      <vt:lpstr>PowerPoint Presentation</vt:lpstr>
      <vt:lpstr>Releases</vt:lpstr>
      <vt:lpstr>Assignment</vt:lpstr>
      <vt:lpstr>Cloud Computing Architecture</vt:lpstr>
      <vt:lpstr>Cloud Computing Architecture</vt:lpstr>
      <vt:lpstr>Reference Model</vt:lpstr>
      <vt:lpstr>IaaS</vt:lpstr>
      <vt:lpstr>PowerPoint Presentation</vt:lpstr>
      <vt:lpstr>PowerPoint Presentation</vt:lpstr>
      <vt:lpstr>PowerPoint Presentation</vt:lpstr>
      <vt:lpstr>Essential Characteristics of PaaS</vt:lpstr>
      <vt:lpstr>SaaS</vt:lpstr>
      <vt:lpstr>Types</vt:lpstr>
      <vt:lpstr>Public Cloud</vt:lpstr>
      <vt:lpstr>Private Cloud</vt:lpstr>
      <vt:lpstr>PowerPoint Presentation</vt:lpstr>
      <vt:lpstr>Hybrid Cloud</vt:lpstr>
      <vt:lpstr>PowerPoint Presentation</vt:lpstr>
      <vt:lpstr>PowerPoint Presentation</vt:lpstr>
      <vt:lpstr>Pricing</vt:lpstr>
      <vt:lpstr>Assignment</vt:lpstr>
      <vt:lpstr>Layers / Reference Model</vt:lpstr>
      <vt:lpstr>Cloud Computing Platforms</vt:lpstr>
      <vt:lpstr>PowerPoint Presentation</vt:lpstr>
      <vt:lpstr>Amazon Web Services (AWS)</vt:lpstr>
      <vt:lpstr>PowerPoint Presentation</vt:lpstr>
      <vt:lpstr>PowerPoint Presentation</vt:lpstr>
      <vt:lpstr>EC2 Environment</vt:lpstr>
      <vt:lpstr>Advanced Compute Services</vt:lpstr>
      <vt:lpstr>Storage Services: Simple Storage Service (S3)</vt:lpstr>
      <vt:lpstr>S3 (contd)</vt:lpstr>
      <vt:lpstr>S3 (further contd)</vt:lpstr>
      <vt:lpstr>Elastic Block Store (EBS)</vt:lpstr>
      <vt:lpstr>ElastiCache</vt:lpstr>
      <vt:lpstr>Structured Storage Solutions</vt:lpstr>
      <vt:lpstr>Communication Services</vt:lpstr>
      <vt:lpstr>Additional Services</vt:lpstr>
      <vt:lpstr>Google AppEngine</vt:lpstr>
      <vt:lpstr>PowerPoint Presentation</vt:lpstr>
      <vt:lpstr>Storage</vt:lpstr>
      <vt:lpstr>Application Services</vt:lpstr>
      <vt:lpstr>Compute Services</vt:lpstr>
      <vt:lpstr>Application Lifecycle</vt:lpstr>
      <vt:lpstr>PowerPoint Presentation</vt:lpstr>
      <vt:lpstr>Compute Services</vt:lpstr>
      <vt:lpstr>Storage Services</vt:lpstr>
      <vt:lpstr>Core Infrastructure</vt:lpstr>
      <vt:lpstr>Other Services</vt:lpstr>
      <vt:lpstr>Assignment</vt:lpstr>
      <vt:lpstr>Cloud Applications</vt:lpstr>
      <vt:lpstr>Cloud Applications</vt:lpstr>
      <vt:lpstr>Evolution of Abstraction</vt:lpstr>
      <vt:lpstr>Clouds Use Cases</vt:lpstr>
      <vt:lpstr>Scientific Applications</vt:lpstr>
      <vt:lpstr>PowerPoint Presentation</vt:lpstr>
      <vt:lpstr>PowerPoint Presentation</vt:lpstr>
      <vt:lpstr>Biology: protein structure prediction </vt:lpstr>
      <vt:lpstr>Biology: gene expression data analysis for cancer diagnosis</vt:lpstr>
      <vt:lpstr>Geoscience: satellite image processing</vt:lpstr>
      <vt:lpstr>Business and consumer applications</vt:lpstr>
      <vt:lpstr>More applications</vt:lpstr>
      <vt:lpstr>Provider Support</vt:lpstr>
      <vt:lpstr>Cloud Security</vt:lpstr>
      <vt:lpstr>The Spectrum</vt:lpstr>
      <vt:lpstr>Authentication</vt:lpstr>
      <vt:lpstr>Cloud Filtering</vt:lpstr>
      <vt:lpstr>PowerPoint Presentation</vt:lpstr>
      <vt:lpstr>Firewalls </vt:lpstr>
      <vt:lpstr>PowerPoint Presentation</vt:lpstr>
      <vt:lpstr>Cloud Security Alliance</vt:lpstr>
      <vt:lpstr>PowerPoint Presentation</vt:lpstr>
      <vt:lpstr>Encryption Using Normal Passwords – data at rest</vt:lpstr>
      <vt:lpstr>Encryption Using 2 Passwords – data in motion</vt:lpstr>
      <vt:lpstr>Works in Reverse Too</vt:lpstr>
      <vt:lpstr>Authentication</vt:lpstr>
      <vt:lpstr>Advantages</vt:lpstr>
      <vt:lpstr>Limits</vt:lpstr>
      <vt:lpstr>Future</vt:lpstr>
      <vt:lpstr>Cloud Challenges</vt:lpstr>
      <vt:lpstr>Stability</vt:lpstr>
      <vt:lpstr>Partner Quality</vt:lpstr>
      <vt:lpstr>Longevity</vt:lpstr>
      <vt:lpstr>Service Level Agreement (SLA)</vt:lpstr>
      <vt:lpstr>Reaching agreement</vt:lpstr>
      <vt:lpstr>Business factors</vt:lpstr>
      <vt:lpstr>Planning and Future for Cloud</vt:lpstr>
      <vt:lpstr>Licensing</vt:lpstr>
      <vt:lpstr>First Steps</vt:lpstr>
      <vt:lpstr>Further steps</vt:lpstr>
      <vt:lpstr>Advancements</vt:lpstr>
      <vt:lpstr>PowerPoint Presentation</vt:lpstr>
      <vt:lpstr>Advancements (contd)</vt:lpstr>
      <vt:lpstr>Future</vt:lpstr>
      <vt:lpstr>Assignment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dc:title>
  <dc:creator>Sameer Mahajan</dc:creator>
  <cp:lastModifiedBy>Sameer Mahajan</cp:lastModifiedBy>
  <cp:revision>150</cp:revision>
  <dcterms:created xsi:type="dcterms:W3CDTF">2022-11-11T15:47:46Z</dcterms:created>
  <dcterms:modified xsi:type="dcterms:W3CDTF">2023-01-07T12:16:20Z</dcterms:modified>
</cp:coreProperties>
</file>